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92" r:id="rId2"/>
  </p:sldMasterIdLst>
  <p:notesMasterIdLst>
    <p:notesMasterId r:id="rId45"/>
  </p:notesMasterIdLst>
  <p:sldIdLst>
    <p:sldId id="620" r:id="rId3"/>
    <p:sldId id="612" r:id="rId4"/>
    <p:sldId id="621" r:id="rId5"/>
    <p:sldId id="622" r:id="rId6"/>
    <p:sldId id="615" r:id="rId7"/>
    <p:sldId id="281" r:id="rId8"/>
    <p:sldId id="293" r:id="rId9"/>
    <p:sldId id="282" r:id="rId10"/>
    <p:sldId id="300" r:id="rId11"/>
    <p:sldId id="303" r:id="rId12"/>
    <p:sldId id="302" r:id="rId13"/>
    <p:sldId id="619" r:id="rId14"/>
    <p:sldId id="256" r:id="rId15"/>
    <p:sldId id="284" r:id="rId16"/>
    <p:sldId id="285" r:id="rId17"/>
    <p:sldId id="307" r:id="rId18"/>
    <p:sldId id="286" r:id="rId19"/>
    <p:sldId id="301" r:id="rId20"/>
    <p:sldId id="287" r:id="rId21"/>
    <p:sldId id="295" r:id="rId22"/>
    <p:sldId id="298" r:id="rId23"/>
    <p:sldId id="299" r:id="rId24"/>
    <p:sldId id="288" r:id="rId25"/>
    <p:sldId id="304" r:id="rId26"/>
    <p:sldId id="290" r:id="rId27"/>
    <p:sldId id="296" r:id="rId28"/>
    <p:sldId id="289" r:id="rId29"/>
    <p:sldId id="590" r:id="rId30"/>
    <p:sldId id="525" r:id="rId31"/>
    <p:sldId id="527" r:id="rId32"/>
    <p:sldId id="526" r:id="rId33"/>
    <p:sldId id="528" r:id="rId34"/>
    <p:sldId id="623" r:id="rId35"/>
    <p:sldId id="591" r:id="rId36"/>
    <p:sldId id="592" r:id="rId37"/>
    <p:sldId id="593" r:id="rId38"/>
    <p:sldId id="594" r:id="rId39"/>
    <p:sldId id="624" r:id="rId40"/>
    <p:sldId id="625" r:id="rId41"/>
    <p:sldId id="626" r:id="rId42"/>
    <p:sldId id="627" r:id="rId43"/>
    <p:sldId id="464" r:id="rId44"/>
  </p:sldIdLst>
  <p:sldSz cx="12192000" cy="6858000"/>
  <p:notesSz cx="6858000" cy="9144000"/>
  <p:embeddedFontLst>
    <p:embeddedFont>
      <p:font typeface="Arial Narrow" panose="020B0606020202030204" pitchFamily="3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ordia New" panose="020B0304020202020204" pitchFamily="34" charset="-34"/>
      <p:regular r:id="rId56"/>
      <p:bold r:id="rId57"/>
      <p:italic r:id="rId58"/>
      <p:boldItalic r:id="rId59"/>
    </p:embeddedFont>
    <p:embeddedFont>
      <p:font typeface="Kanit Medium" panose="00000600000000000000" pitchFamily="2" charset="-34"/>
      <p:regular r:id="rId60"/>
      <p:italic r:id="rId61"/>
    </p:embeddedFont>
    <p:embeddedFont>
      <p:font typeface="Kanit SemiBold" panose="00000700000000000000" pitchFamily="2" charset="-34"/>
      <p:bold r:id="rId62"/>
      <p:boldItalic r:id="rId63"/>
    </p:embeddedFont>
    <p:embeddedFont>
      <p:font typeface="Segoe UI" panose="020B0502040204020203" pitchFamily="34" charset="0"/>
      <p:regular r:id="rId64"/>
      <p:bold r:id="rId65"/>
      <p:italic r:id="rId66"/>
      <p:boldItalic r:id="rId67"/>
    </p:embeddedFont>
    <p:embeddedFont>
      <p:font typeface="supermarket" panose="02000000000000000000" pitchFamily="2" charset="0"/>
      <p:regular r:id="rId68"/>
    </p:embeddedFont>
    <p:embeddedFont>
      <p:font typeface="TH SarabunPSK" panose="020B0500040200020003" pitchFamily="34" charset="-34"/>
      <p:regular r:id="rId69"/>
      <p:bold r:id="rId70"/>
      <p:italic r:id="rId71"/>
      <p:boldItalic r:id="rId72"/>
    </p:embeddedFont>
    <p:embeddedFont>
      <p:font typeface="Tw Cen MT" panose="020B0602020104020603" pitchFamily="34" charset="0"/>
      <p:regular r:id="rId73"/>
      <p:bold r:id="rId74"/>
      <p:italic r:id="rId75"/>
      <p:boldItalic r:id="rId76"/>
    </p:embeddedFont>
    <p:embeddedFont>
      <p:font typeface="Wingdings 2" panose="05020102010507070707" pitchFamily="18" charset="2"/>
      <p:regular r:id="rId7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TOC" id="{27030C10-467D-4C1C-A730-3BFE63340280}">
          <p14:sldIdLst>
            <p14:sldId id="620"/>
            <p14:sldId id="612"/>
            <p14:sldId id="621"/>
            <p14:sldId id="622"/>
            <p14:sldId id="615"/>
            <p14:sldId id="281"/>
            <p14:sldId id="293"/>
            <p14:sldId id="282"/>
            <p14:sldId id="300"/>
            <p14:sldId id="303"/>
            <p14:sldId id="302"/>
            <p14:sldId id="619"/>
            <p14:sldId id="256"/>
            <p14:sldId id="284"/>
            <p14:sldId id="285"/>
            <p14:sldId id="307"/>
            <p14:sldId id="286"/>
            <p14:sldId id="301"/>
            <p14:sldId id="287"/>
            <p14:sldId id="295"/>
            <p14:sldId id="298"/>
            <p14:sldId id="299"/>
            <p14:sldId id="288"/>
            <p14:sldId id="304"/>
            <p14:sldId id="290"/>
            <p14:sldId id="296"/>
            <p14:sldId id="289"/>
            <p14:sldId id="590"/>
            <p14:sldId id="525"/>
            <p14:sldId id="527"/>
            <p14:sldId id="526"/>
            <p14:sldId id="528"/>
            <p14:sldId id="623"/>
            <p14:sldId id="591"/>
            <p14:sldId id="592"/>
            <p14:sldId id="593"/>
            <p14:sldId id="594"/>
            <p14:sldId id="624"/>
            <p14:sldId id="625"/>
            <p14:sldId id="626"/>
            <p14:sldId id="627"/>
            <p14:sldId id="4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74" Type="http://schemas.openxmlformats.org/officeDocument/2006/relationships/font" Target="fonts/font29.fntdata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openxmlformats.org/officeDocument/2006/relationships/font" Target="fonts/font32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font" Target="fonts/font28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6" Type="http://schemas.openxmlformats.org/officeDocument/2006/relationships/font" Target="fonts/font31.fntdata"/><Relationship Id="rId7" Type="http://schemas.openxmlformats.org/officeDocument/2006/relationships/slide" Target="slides/slide5.xml"/><Relationship Id="rId71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66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at\DOH\2023\HTOC%20&#3609;&#3635;&#3648;&#3626;&#3609;&#3629;%20&#3623;&#3597;&#3611;\2566_07_11%20&#3626;&#3606;&#3636;&#3605;&#3636;&#3585;&#3634;&#3619;&#3604;&#3635;&#3648;&#3609;&#3636;&#3609;&#3591;&#3634;&#3609;&#3586;&#3629;&#3591;%20HTOC\&#3626;&#3606;&#3636;&#3605;&#3636;&#3585;&#3634;&#3619;&#3648;&#3612;&#3618;&#3649;&#3614;&#3619;&#3656;&#3586;&#3657;&#3629;&#3617;&#3641;&#3621;&#3586;&#3656;&#3634;&#3623;&#3626;&#3634;&#3619;&#3651;&#3627;&#3657;&#3585;&#3633;&#3610;&#3612;&#3641;&#3657;&#3651;&#359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5A-4861-92B2-2A790A646B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5A-4861-92B2-2A790A646B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5A-4861-92B2-2A790A646B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5A-4861-92B2-2A790A646B1B}"/>
              </c:ext>
            </c:extLst>
          </c:dPt>
          <c:dLbls>
            <c:dLbl>
              <c:idx val="0"/>
              <c:layout>
                <c:manualLayout>
                  <c:x val="9.8685935216181658E-2"/>
                  <c:y val="-7.911454855125359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5A-4861-92B2-2A790A646B1B}"/>
                </c:ext>
              </c:extLst>
            </c:dLbl>
            <c:dLbl>
              <c:idx val="1"/>
              <c:layout>
                <c:manualLayout>
                  <c:x val="0.16309051188960647"/>
                  <c:y val="3.1558185404339252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5A-4861-92B2-2A790A646B1B}"/>
                </c:ext>
              </c:extLst>
            </c:dLbl>
            <c:dLbl>
              <c:idx val="2"/>
              <c:layout>
                <c:manualLayout>
                  <c:x val="-0.15562214154368428"/>
                  <c:y val="6.6294967566924443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5A-4861-92B2-2A790A646B1B}"/>
                </c:ext>
              </c:extLst>
            </c:dLbl>
            <c:dLbl>
              <c:idx val="3"/>
              <c:layout>
                <c:manualLayout>
                  <c:x val="-8.4364656513744168E-2"/>
                  <c:y val="-0.10289273012471074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5A-4861-92B2-2A790A646B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Sheet1!$M$30:$P$30</c:f>
              <c:strCache>
                <c:ptCount val="4"/>
                <c:pt idx="0">
                  <c:v>VMS</c:v>
                </c:pt>
                <c:pt idx="1">
                  <c:v>Facebook</c:v>
                </c:pt>
                <c:pt idx="2">
                  <c:v>Twitter</c:v>
                </c:pt>
                <c:pt idx="3">
                  <c:v>Mobile Application</c:v>
                </c:pt>
              </c:strCache>
            </c:strRef>
          </c:cat>
          <c:val>
            <c:numRef>
              <c:f>Sheet1!$M$28:$P$28</c:f>
              <c:numCache>
                <c:formatCode>General</c:formatCode>
                <c:ptCount val="4"/>
                <c:pt idx="0">
                  <c:v>1489</c:v>
                </c:pt>
                <c:pt idx="1">
                  <c:v>6635</c:v>
                </c:pt>
                <c:pt idx="2">
                  <c:v>3020</c:v>
                </c:pt>
                <c:pt idx="3">
                  <c:v>1087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5A-4861-92B2-2A790A646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microsoft.com/office/2007/relationships/hdphoto" Target="../media/hdphoto1.wdp"/><Relationship Id="rId1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microsoft.com/office/2007/relationships/hdphoto" Target="../media/hdphoto1.wdp"/><Relationship Id="rId1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333427-D4AD-49F0-B2E5-499C21EFC43D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874151-31D2-4DB5-B96C-0EDD9A138716}">
      <dgm:prSet phldrT="[Text]"/>
      <dgm:spPr/>
      <dgm:t>
        <a:bodyPr/>
        <a:lstStyle/>
        <a:p>
          <a:pPr algn="ctr"/>
          <a:r>
            <a:rPr lang="en-US" dirty="0">
              <a:solidFill>
                <a:schemeClr val="accent2"/>
              </a:solidFill>
            </a:rPr>
            <a:t>Traveler’s Information</a:t>
          </a:r>
        </a:p>
      </dgm:t>
    </dgm:pt>
    <dgm:pt modelId="{CF8047E5-8C37-4F02-BA4C-41B1949F8C1B}" type="parTrans" cxnId="{F2044FED-254C-4A8E-AFA4-CA19C1510A1B}">
      <dgm:prSet/>
      <dgm:spPr/>
      <dgm:t>
        <a:bodyPr/>
        <a:lstStyle/>
        <a:p>
          <a:endParaRPr lang="en-US"/>
        </a:p>
      </dgm:t>
    </dgm:pt>
    <dgm:pt modelId="{AFD70649-0F23-4A10-AEA4-324EEC824131}" type="sibTrans" cxnId="{F2044FED-254C-4A8E-AFA4-CA19C1510A1B}">
      <dgm:prSet/>
      <dgm:spPr/>
      <dgm:t>
        <a:bodyPr/>
        <a:lstStyle/>
        <a:p>
          <a:endParaRPr lang="en-US"/>
        </a:p>
      </dgm:t>
    </dgm:pt>
    <dgm:pt modelId="{0234688E-AEF8-473C-9169-FBD4EDD585F2}">
      <dgm:prSet phldrT="[Text]"/>
      <dgm:spPr/>
      <dgm:t>
        <a:bodyPr/>
        <a:lstStyle/>
        <a:p>
          <a:pPr algn="ctr"/>
          <a:r>
            <a:rPr lang="en-US" dirty="0">
              <a:solidFill>
                <a:schemeClr val="accent1"/>
              </a:solidFill>
            </a:rPr>
            <a:t>Traffic Management</a:t>
          </a:r>
        </a:p>
      </dgm:t>
    </dgm:pt>
    <dgm:pt modelId="{E1C653AD-274A-474D-9075-F2723DA04DF5}" type="parTrans" cxnId="{62764A07-03DA-4C6C-A982-796664EE1FA4}">
      <dgm:prSet/>
      <dgm:spPr/>
      <dgm:t>
        <a:bodyPr/>
        <a:lstStyle/>
        <a:p>
          <a:endParaRPr lang="en-US"/>
        </a:p>
      </dgm:t>
    </dgm:pt>
    <dgm:pt modelId="{CCDACA28-B5ED-4786-8B56-99879F7BDE32}" type="sibTrans" cxnId="{62764A07-03DA-4C6C-A982-796664EE1FA4}">
      <dgm:prSet/>
      <dgm:spPr/>
      <dgm:t>
        <a:bodyPr/>
        <a:lstStyle/>
        <a:p>
          <a:endParaRPr lang="en-US"/>
        </a:p>
      </dgm:t>
    </dgm:pt>
    <dgm:pt modelId="{9646B2EB-9B93-4084-8050-BFC5AACF9626}">
      <dgm:prSet phldrT="[Text]"/>
      <dgm:spPr/>
      <dgm:t>
        <a:bodyPr/>
        <a:lstStyle/>
        <a:p>
          <a:r>
            <a:rPr lang="en-US" dirty="0">
              <a:solidFill>
                <a:schemeClr val="accent6"/>
              </a:solidFill>
            </a:rPr>
            <a:t>Enforcement</a:t>
          </a:r>
        </a:p>
      </dgm:t>
    </dgm:pt>
    <dgm:pt modelId="{5B4F6771-B392-492C-B6BE-FBA44A361EED}" type="parTrans" cxnId="{7B1B1A74-97E1-4430-A246-B0F5BD30700F}">
      <dgm:prSet/>
      <dgm:spPr/>
      <dgm:t>
        <a:bodyPr/>
        <a:lstStyle/>
        <a:p>
          <a:endParaRPr lang="en-US"/>
        </a:p>
      </dgm:t>
    </dgm:pt>
    <dgm:pt modelId="{53C1E3AE-4679-4ECA-8835-96B260CA5F16}" type="sibTrans" cxnId="{7B1B1A74-97E1-4430-A246-B0F5BD30700F}">
      <dgm:prSet/>
      <dgm:spPr/>
      <dgm:t>
        <a:bodyPr/>
        <a:lstStyle/>
        <a:p>
          <a:endParaRPr lang="en-US"/>
        </a:p>
      </dgm:t>
    </dgm:pt>
    <dgm:pt modelId="{D921E46D-9314-4C18-B27F-D33E9353FCE0}">
      <dgm:prSet phldrT="[Text]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54000"/>
                    </a14:imgEffect>
                  </a14:imgLayer>
                </a14:imgProps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HTOC</a:t>
          </a:r>
        </a:p>
      </dgm:t>
    </dgm:pt>
    <dgm:pt modelId="{D5D58A06-BD15-4CB5-B9A1-4CB07969FB6D}" type="sibTrans" cxnId="{1BB8F58A-AD83-48EB-9FFD-E241A87C2F50}">
      <dgm:prSet/>
      <dgm:spPr/>
      <dgm:t>
        <a:bodyPr/>
        <a:lstStyle/>
        <a:p>
          <a:endParaRPr lang="en-US"/>
        </a:p>
      </dgm:t>
    </dgm:pt>
    <dgm:pt modelId="{3BA50B8E-27B0-4111-AEDE-4B7CDCFFBFB9}" type="parTrans" cxnId="{1BB8F58A-AD83-48EB-9FFD-E241A87C2F50}">
      <dgm:prSet/>
      <dgm:spPr/>
      <dgm:t>
        <a:bodyPr/>
        <a:lstStyle/>
        <a:p>
          <a:endParaRPr lang="en-US"/>
        </a:p>
      </dgm:t>
    </dgm:pt>
    <dgm:pt modelId="{4EDB2600-E442-4F3D-B579-D625625FC3AE}" type="pres">
      <dgm:prSet presAssocID="{74333427-D4AD-49F0-B2E5-499C21EFC43D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9AFF5B08-2291-413A-BA6A-86245EF3ED10}" type="pres">
      <dgm:prSet presAssocID="{D921E46D-9314-4C18-B27F-D33E9353FCE0}" presName="Parent" presStyleLbl="node1" presStyleIdx="0" presStyleCnt="2">
        <dgm:presLayoutVars>
          <dgm:chMax val="4"/>
          <dgm:chPref val="3"/>
        </dgm:presLayoutVars>
      </dgm:prSet>
      <dgm:spPr/>
    </dgm:pt>
    <dgm:pt modelId="{0EDB442E-FC14-483A-8C17-460CCC836B0E}" type="pres">
      <dgm:prSet presAssocID="{33874151-31D2-4DB5-B96C-0EDD9A138716}" presName="Accent" presStyleLbl="node1" presStyleIdx="1" presStyleCnt="2"/>
      <dgm:spPr/>
    </dgm:pt>
    <dgm:pt modelId="{56E092BE-D3AF-40D9-9BF9-C4AC158B6545}" type="pres">
      <dgm:prSet presAssocID="{33874151-31D2-4DB5-B96C-0EDD9A138716}" presName="Image1" presStyleLbl="fgImgPlace1" presStyleIdx="0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C858F2F4-A734-40FC-9E91-308717872A58}" type="pres">
      <dgm:prSet presAssocID="{33874151-31D2-4DB5-B96C-0EDD9A138716}" presName="Child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196315B-C0DC-443D-941A-DA46435B3FFB}" type="pres">
      <dgm:prSet presAssocID="{0234688E-AEF8-473C-9169-FBD4EDD585F2}" presName="Image2" presStyleCnt="0"/>
      <dgm:spPr/>
    </dgm:pt>
    <dgm:pt modelId="{7DC1C2A7-DB3D-46FC-BE8A-F0397E9135FB}" type="pres">
      <dgm:prSet presAssocID="{0234688E-AEF8-473C-9169-FBD4EDD585F2}" presName="Image" presStyleLbl="fgImgPlace1" presStyleIdx="1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82606F11-CA5C-4807-8587-602D96336397}" type="pres">
      <dgm:prSet presAssocID="{0234688E-AEF8-473C-9169-FBD4EDD585F2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E09B2B20-7970-49F4-8B5B-86327C811B66}" type="pres">
      <dgm:prSet presAssocID="{9646B2EB-9B93-4084-8050-BFC5AACF9626}" presName="Image3" presStyleCnt="0"/>
      <dgm:spPr/>
    </dgm:pt>
    <dgm:pt modelId="{C41218E6-C921-4455-87C1-C400C56722D5}" type="pres">
      <dgm:prSet presAssocID="{9646B2EB-9B93-4084-8050-BFC5AACF9626}" presName="Image" presStyleLbl="fgImgPlac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13AF6583-4CC1-4B0C-AF42-8A3F5559F2F2}" type="pres">
      <dgm:prSet presAssocID="{9646B2EB-9B93-4084-8050-BFC5AACF9626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2764A07-03DA-4C6C-A982-796664EE1FA4}" srcId="{D921E46D-9314-4C18-B27F-D33E9353FCE0}" destId="{0234688E-AEF8-473C-9169-FBD4EDD585F2}" srcOrd="1" destOrd="0" parTransId="{E1C653AD-274A-474D-9075-F2723DA04DF5}" sibTransId="{CCDACA28-B5ED-4786-8B56-99879F7BDE32}"/>
    <dgm:cxn modelId="{594F3E1B-3F03-400A-8D2C-467312B5AABA}" type="presOf" srcId="{9646B2EB-9B93-4084-8050-BFC5AACF9626}" destId="{13AF6583-4CC1-4B0C-AF42-8A3F5559F2F2}" srcOrd="0" destOrd="0" presId="urn:microsoft.com/office/officeart/2011/layout/RadialPictureList"/>
    <dgm:cxn modelId="{7B1B1A74-97E1-4430-A246-B0F5BD30700F}" srcId="{D921E46D-9314-4C18-B27F-D33E9353FCE0}" destId="{9646B2EB-9B93-4084-8050-BFC5AACF9626}" srcOrd="2" destOrd="0" parTransId="{5B4F6771-B392-492C-B6BE-FBA44A361EED}" sibTransId="{53C1E3AE-4679-4ECA-8835-96B260CA5F16}"/>
    <dgm:cxn modelId="{1BB8F58A-AD83-48EB-9FFD-E241A87C2F50}" srcId="{74333427-D4AD-49F0-B2E5-499C21EFC43D}" destId="{D921E46D-9314-4C18-B27F-D33E9353FCE0}" srcOrd="0" destOrd="0" parTransId="{3BA50B8E-27B0-4111-AEDE-4B7CDCFFBFB9}" sibTransId="{D5D58A06-BD15-4CB5-B9A1-4CB07969FB6D}"/>
    <dgm:cxn modelId="{57BDF7A7-15B8-48BE-8C93-117DA5CBFECD}" type="presOf" srcId="{74333427-D4AD-49F0-B2E5-499C21EFC43D}" destId="{4EDB2600-E442-4F3D-B579-D625625FC3AE}" srcOrd="0" destOrd="0" presId="urn:microsoft.com/office/officeart/2011/layout/RadialPictureList"/>
    <dgm:cxn modelId="{749DA7D2-9640-4514-88B8-143CFB086AEE}" type="presOf" srcId="{33874151-31D2-4DB5-B96C-0EDD9A138716}" destId="{C858F2F4-A734-40FC-9E91-308717872A58}" srcOrd="0" destOrd="0" presId="urn:microsoft.com/office/officeart/2011/layout/RadialPictureList"/>
    <dgm:cxn modelId="{71BD82E7-47F0-4551-9833-6B72C632EB95}" type="presOf" srcId="{0234688E-AEF8-473C-9169-FBD4EDD585F2}" destId="{82606F11-CA5C-4807-8587-602D96336397}" srcOrd="0" destOrd="0" presId="urn:microsoft.com/office/officeart/2011/layout/RadialPictureList"/>
    <dgm:cxn modelId="{F2044FED-254C-4A8E-AFA4-CA19C1510A1B}" srcId="{D921E46D-9314-4C18-B27F-D33E9353FCE0}" destId="{33874151-31D2-4DB5-B96C-0EDD9A138716}" srcOrd="0" destOrd="0" parTransId="{CF8047E5-8C37-4F02-BA4C-41B1949F8C1B}" sibTransId="{AFD70649-0F23-4A10-AEA4-324EEC824131}"/>
    <dgm:cxn modelId="{A2C15DFC-D6B8-4D12-92E8-F40EB7A041DB}" type="presOf" srcId="{D921E46D-9314-4C18-B27F-D33E9353FCE0}" destId="{9AFF5B08-2291-413A-BA6A-86245EF3ED10}" srcOrd="0" destOrd="0" presId="urn:microsoft.com/office/officeart/2011/layout/RadialPictureList"/>
    <dgm:cxn modelId="{CB7BC0E0-BB61-4C5F-9CE1-6158C7E96B52}" type="presParOf" srcId="{4EDB2600-E442-4F3D-B579-D625625FC3AE}" destId="{9AFF5B08-2291-413A-BA6A-86245EF3ED10}" srcOrd="0" destOrd="0" presId="urn:microsoft.com/office/officeart/2011/layout/RadialPictureList"/>
    <dgm:cxn modelId="{5D1CBB57-EFB0-47C3-8449-BA912D53FAC1}" type="presParOf" srcId="{4EDB2600-E442-4F3D-B579-D625625FC3AE}" destId="{0EDB442E-FC14-483A-8C17-460CCC836B0E}" srcOrd="1" destOrd="0" presId="urn:microsoft.com/office/officeart/2011/layout/RadialPictureList"/>
    <dgm:cxn modelId="{03011AC2-6113-4D8A-AB72-0888A2BA1686}" type="presParOf" srcId="{4EDB2600-E442-4F3D-B579-D625625FC3AE}" destId="{56E092BE-D3AF-40D9-9BF9-C4AC158B6545}" srcOrd="2" destOrd="0" presId="urn:microsoft.com/office/officeart/2011/layout/RadialPictureList"/>
    <dgm:cxn modelId="{8544AAFF-4E3E-44A5-A31D-815F1F75E2CA}" type="presParOf" srcId="{4EDB2600-E442-4F3D-B579-D625625FC3AE}" destId="{C858F2F4-A734-40FC-9E91-308717872A58}" srcOrd="3" destOrd="0" presId="urn:microsoft.com/office/officeart/2011/layout/RadialPictureList"/>
    <dgm:cxn modelId="{BCCAB144-ED62-4FF8-98FC-4187C986FD6F}" type="presParOf" srcId="{4EDB2600-E442-4F3D-B579-D625625FC3AE}" destId="{E196315B-C0DC-443D-941A-DA46435B3FFB}" srcOrd="4" destOrd="0" presId="urn:microsoft.com/office/officeart/2011/layout/RadialPictureList"/>
    <dgm:cxn modelId="{2D1AAED8-71E6-4C94-83FF-678D0C7A344D}" type="presParOf" srcId="{E196315B-C0DC-443D-941A-DA46435B3FFB}" destId="{7DC1C2A7-DB3D-46FC-BE8A-F0397E9135FB}" srcOrd="0" destOrd="0" presId="urn:microsoft.com/office/officeart/2011/layout/RadialPictureList"/>
    <dgm:cxn modelId="{409C1080-28B6-4E11-BCC9-F64FAF8EDAA5}" type="presParOf" srcId="{4EDB2600-E442-4F3D-B579-D625625FC3AE}" destId="{82606F11-CA5C-4807-8587-602D96336397}" srcOrd="5" destOrd="0" presId="urn:microsoft.com/office/officeart/2011/layout/RadialPictureList"/>
    <dgm:cxn modelId="{C644D2D5-2B78-469D-99B1-57DAA7D90DE8}" type="presParOf" srcId="{4EDB2600-E442-4F3D-B579-D625625FC3AE}" destId="{E09B2B20-7970-49F4-8B5B-86327C811B66}" srcOrd="6" destOrd="0" presId="urn:microsoft.com/office/officeart/2011/layout/RadialPictureList"/>
    <dgm:cxn modelId="{C5435E2A-88ED-4828-A4FA-2B8033B04688}" type="presParOf" srcId="{E09B2B20-7970-49F4-8B5B-86327C811B66}" destId="{C41218E6-C921-4455-87C1-C400C56722D5}" srcOrd="0" destOrd="0" presId="urn:microsoft.com/office/officeart/2011/layout/RadialPictureList"/>
    <dgm:cxn modelId="{40CA21AF-7991-46D1-A7F3-C2B2C2DB95E8}" type="presParOf" srcId="{4EDB2600-E442-4F3D-B579-D625625FC3AE}" destId="{13AF6583-4CC1-4B0C-AF42-8A3F5559F2F2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F5B08-2291-413A-BA6A-86245EF3ED10}">
      <dsp:nvSpPr>
        <dsp:cNvPr id="0" name=""/>
        <dsp:cNvSpPr/>
      </dsp:nvSpPr>
      <dsp:spPr>
        <a:xfrm>
          <a:off x="1582781" y="1472056"/>
          <a:ext cx="2647456" cy="2647587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54000"/>
                    </a14:imgEffect>
                  </a14:imgLayer>
                </a14:imgProps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HTOC</a:t>
          </a:r>
        </a:p>
      </dsp:txBody>
      <dsp:txXfrm>
        <a:off x="1970492" y="1859786"/>
        <a:ext cx="1872034" cy="1872127"/>
      </dsp:txXfrm>
    </dsp:sp>
    <dsp:sp modelId="{0EDB442E-FC14-483A-8C17-460CCC836B0E}">
      <dsp:nvSpPr>
        <dsp:cNvPr id="0" name=""/>
        <dsp:cNvSpPr/>
      </dsp:nvSpPr>
      <dsp:spPr>
        <a:xfrm>
          <a:off x="217526" y="0"/>
          <a:ext cx="5336836" cy="5563328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E092BE-D3AF-40D9-9BF9-C4AC158B6545}">
      <dsp:nvSpPr>
        <dsp:cNvPr id="0" name=""/>
        <dsp:cNvSpPr/>
      </dsp:nvSpPr>
      <dsp:spPr>
        <a:xfrm>
          <a:off x="4147184" y="468988"/>
          <a:ext cx="1418252" cy="141864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8F2F4-A734-40FC-9E91-308717872A58}">
      <dsp:nvSpPr>
        <dsp:cNvPr id="0" name=""/>
        <dsp:cNvSpPr/>
      </dsp:nvSpPr>
      <dsp:spPr>
        <a:xfrm>
          <a:off x="5673011" y="491798"/>
          <a:ext cx="1898385" cy="1373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600" kern="1200" dirty="0">
              <a:solidFill>
                <a:schemeClr val="accent2"/>
              </a:solidFill>
            </a:rPr>
            <a:t>Traveler’s Information</a:t>
          </a:r>
        </a:p>
      </dsp:txBody>
      <dsp:txXfrm>
        <a:off x="5673011" y="491798"/>
        <a:ext cx="1898385" cy="1373029"/>
      </dsp:txXfrm>
    </dsp:sp>
    <dsp:sp modelId="{7DC1C2A7-DB3D-46FC-BE8A-F0397E9135FB}">
      <dsp:nvSpPr>
        <dsp:cNvPr id="0" name=""/>
        <dsp:cNvSpPr/>
      </dsp:nvSpPr>
      <dsp:spPr>
        <a:xfrm>
          <a:off x="4695343" y="2082910"/>
          <a:ext cx="1418252" cy="141864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06F11-CA5C-4807-8587-602D96336397}">
      <dsp:nvSpPr>
        <dsp:cNvPr id="0" name=""/>
        <dsp:cNvSpPr/>
      </dsp:nvSpPr>
      <dsp:spPr>
        <a:xfrm>
          <a:off x="6229080" y="2102937"/>
          <a:ext cx="1898385" cy="1373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600" kern="1200" dirty="0">
              <a:solidFill>
                <a:schemeClr val="accent1"/>
              </a:solidFill>
            </a:rPr>
            <a:t>Traffic Management</a:t>
          </a:r>
        </a:p>
      </dsp:txBody>
      <dsp:txXfrm>
        <a:off x="6229080" y="2102937"/>
        <a:ext cx="1898385" cy="1373029"/>
      </dsp:txXfrm>
    </dsp:sp>
    <dsp:sp modelId="{C41218E6-C921-4455-87C1-C400C56722D5}">
      <dsp:nvSpPr>
        <dsp:cNvPr id="0" name=""/>
        <dsp:cNvSpPr/>
      </dsp:nvSpPr>
      <dsp:spPr>
        <a:xfrm>
          <a:off x="4147184" y="3719641"/>
          <a:ext cx="1418252" cy="1418648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AF6583-4CC1-4B0C-AF42-8A3F5559F2F2}">
      <dsp:nvSpPr>
        <dsp:cNvPr id="0" name=""/>
        <dsp:cNvSpPr/>
      </dsp:nvSpPr>
      <dsp:spPr>
        <a:xfrm>
          <a:off x="5673011" y="3748570"/>
          <a:ext cx="1898385" cy="1373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600" kern="1200" dirty="0">
              <a:solidFill>
                <a:schemeClr val="accent6"/>
              </a:solidFill>
            </a:rPr>
            <a:t>Enforcement</a:t>
          </a:r>
        </a:p>
      </dsp:txBody>
      <dsp:txXfrm>
        <a:off x="5673011" y="3748570"/>
        <a:ext cx="1898385" cy="1373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59CD6-AE39-4C5F-AE29-48ED3997438E}" type="datetimeFigureOut">
              <a:rPr lang="th-TH" smtClean="0"/>
              <a:t>15/12/66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96C0F-0940-49DA-BA17-E2806D9EE9F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6917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321C3B-6BAA-46B7-8899-B50A7F7D641B}" type="slidenum">
              <a:rPr lang="en-US"/>
              <a:pPr/>
              <a:t>36</a:t>
            </a:fld>
            <a:endParaRPr lang="th-TH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As shown in Figure 23, roadside-mounted microwave radar sensors transmit energy toward an</a:t>
            </a:r>
          </a:p>
          <a:p>
            <a:r>
              <a:rPr lang="en-US" sz="1200" dirty="0"/>
              <a:t>area of the roadway from an overhead antenna. The area in which the radar energy is transmitted</a:t>
            </a:r>
          </a:p>
          <a:p>
            <a:r>
              <a:rPr lang="en-US" sz="1200" dirty="0"/>
              <a:t>is controlled by the size and the distribution of energy across the aperture of the antenna. The</a:t>
            </a:r>
          </a:p>
          <a:p>
            <a:r>
              <a:rPr lang="en-US" sz="1200" dirty="0"/>
              <a:t>manufacturer usually establishes the design constraints of the radar sensor. When a vehicle</a:t>
            </a:r>
          </a:p>
          <a:p>
            <a:r>
              <a:rPr lang="en-US" sz="1200" dirty="0"/>
              <a:t>passes through the antenna beam, a portion of the transmitted energy is reflected back towards</a:t>
            </a:r>
          </a:p>
          <a:p>
            <a:r>
              <a:rPr lang="en-US" sz="1200" dirty="0"/>
              <a:t>the antenna. The energy then enters a receiver where the detection is made and vehicle data,</a:t>
            </a:r>
          </a:p>
          <a:p>
            <a:r>
              <a:rPr lang="en-US" sz="1200" dirty="0"/>
              <a:t>such as volume, speed, occupancy, and length, are calculated.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93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68DCAD-D125-46DD-83AB-733824022FFE}" type="slidenum">
              <a:rPr lang="en-US"/>
              <a:pPr/>
              <a:t>37</a:t>
            </a:fld>
            <a:endParaRPr lang="th-TH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82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3B581-6CC2-49E6-9FBC-4E99B54D0B1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17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CC0FBF9-C9F8-4737-8671-011C5F919141}" type="datetimeFigureOut">
              <a:rPr lang="th-TH" smtClean="0"/>
              <a:t>15/12/66</a:t>
            </a:fld>
            <a:endParaRPr lang="th-TH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203615-4FC1-414A-976C-ABB0B07F3871}" type="slidenum">
              <a:rPr lang="th-TH" smtClean="0"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BF9-C9F8-4737-8671-011C5F919141}" type="datetimeFigureOut">
              <a:rPr lang="th-TH" smtClean="0"/>
              <a:t>15/12/66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03615-4FC1-414A-976C-ABB0B07F387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ECC0FBF9-C9F8-4737-8671-011C5F919141}" type="datetimeFigureOut">
              <a:rPr lang="th-TH" smtClean="0"/>
              <a:t>15/12/66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th-TH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D2203615-4FC1-414A-976C-ABB0B07F3871}" type="slidenum">
              <a:rPr lang="th-TH" smtClean="0"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E2B2B-97FA-4EF3-2071-F94EB43E7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C8DAC-7773-1EAC-B0EB-122156D8A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13886-6B17-4FAC-5CBB-EFA33361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C41-812F-4CC6-AC21-A59992AC1DC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BC892-8C35-459E-4694-1F75CE7C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38750-687C-26F0-FC1C-3898FEDF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7AFA-45B8-4D9A-A568-4D1CAE529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78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585EF-8BF0-883D-0E97-466DB1BF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CB578-E863-D9EC-D83F-C86D524FA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39B06-CDED-57DF-4705-72AFEF214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C41-812F-4CC6-AC21-A59992AC1DC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4D032-35F5-F848-CFBB-2494048AF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32A01-6184-E748-C608-02E695DA9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7AFA-45B8-4D9A-A568-4D1CAE529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36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4EBC1-B865-3440-CEC7-7BDAC2AA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D36C8-2497-AD0A-3CD4-EC07FC36D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D04FF-71B6-956D-84EE-DF22A1B8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C41-812F-4CC6-AC21-A59992AC1DC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C8E12-D078-6BD8-0A1D-83B775714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0DB44-A4EF-E83A-C033-888DD429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7AFA-45B8-4D9A-A568-4D1CAE529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54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2852-B815-366F-DCCB-DFA025BE5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FD81-5B3A-9232-640B-B95FBE33F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3815-D334-CA9F-39A3-1F1FFD6E1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9EFDE-CD3E-955E-3BD4-9B7916EEF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C41-812F-4CC6-AC21-A59992AC1DC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375179-8341-93DF-557B-86876193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4C215-99EB-38E0-8632-44332867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7AFA-45B8-4D9A-A568-4D1CAE529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55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B2965-10A0-5151-EBDB-C25710312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D9C13-7A00-A82F-B311-739C9A353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E8BE4-ECC8-0C95-A05C-AE21F4F0B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50728-4E1B-F2EB-E129-2D1A574C95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2334E-38E1-1C97-5B0E-8FF854C1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B69911-57E6-2ED1-2377-578F35748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C41-812F-4CC6-AC21-A59992AC1DC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03A7EF-1B03-629D-2A36-0E61808F1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A89BF-A815-6785-29BD-A64E4369E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7AFA-45B8-4D9A-A568-4D1CAE529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09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23BE5-967F-B827-D3F7-1973CB741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208655-ED10-7207-0FF5-1639A2E48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C41-812F-4CC6-AC21-A59992AC1DC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72538-C3B6-4F36-5EF2-51765531E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4EAFF2-C552-8799-C2B3-6FC0460A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7AFA-45B8-4D9A-A568-4D1CAE529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21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3264E8-9E68-7C19-2DBC-406E0B72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C41-812F-4CC6-AC21-A59992AC1DC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0E82BD-C851-B83A-CA9D-9C7BC0B0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F6F7-3FA4-696B-348D-99D8D5E2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7AFA-45B8-4D9A-A568-4D1CAE529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20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955DE-5309-AE33-563A-A663FA45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50F83-53BF-2E32-7400-9619A74F0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8AE79-59B2-EB80-7D67-A98CE053D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AE26D-569A-99B4-18EB-C0BD9A6C1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C41-812F-4CC6-AC21-A59992AC1DC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A1CEA-FC5F-ED2E-2EF9-D9E892A4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4E5A9-4437-0881-BF68-2C752B4F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7AFA-45B8-4D9A-A568-4D1CAE529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7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BF9-C9F8-4737-8671-011C5F919141}" type="datetimeFigureOut">
              <a:rPr lang="th-TH" smtClean="0"/>
              <a:t>15/12/66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203615-4FC1-414A-976C-ABB0B07F3871}" type="slidenum">
              <a:rPr lang="th-TH" smtClean="0"/>
              <a:t>‹#›</a:t>
            </a:fld>
            <a:endParaRPr lang="th-TH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F0E4D-1AF6-59BC-1C7B-F5668E80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5F0CA5-C657-3559-C035-B7E46F28F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8022F-9008-F6D4-9990-B71BE6F39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CCFB5-A437-2659-AB45-066503ECF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C41-812F-4CC6-AC21-A59992AC1DC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267A5-9841-18F4-E5B9-5243D8B82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4657-04A3-D1A2-60B0-7B1756CA0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7AFA-45B8-4D9A-A568-4D1CAE529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81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73E5C-FE6A-88C7-34F2-569199F24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F7163-CE9C-3A35-7DD4-F855EEBC1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B4742-1EAA-C20B-FD7B-A75273E64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C41-812F-4CC6-AC21-A59992AC1DC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23401-01AC-A7F6-F6B0-7D254B4D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80B76-349C-4B4F-3D12-31CF15D01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7AFA-45B8-4D9A-A568-4D1CAE529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64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C953AC-F874-5E76-84D7-93A643012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289A8-1D09-BA33-1D0C-05383858C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F97A9-1AE7-5477-3647-81618DF37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E6C41-812F-4CC6-AC21-A59992AC1DC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4F076-4403-EC37-67D7-9B4960831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5074-2BE2-85C7-BE89-E2A785883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7AFA-45B8-4D9A-A568-4D1CAE529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87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12/15/2023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4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BF9-C9F8-4737-8671-011C5F919141}" type="datetimeFigureOut">
              <a:rPr lang="th-TH" smtClean="0"/>
              <a:t>15/12/66</a:t>
            </a:fld>
            <a:endParaRPr lang="th-TH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2203615-4FC1-414A-976C-ABB0B07F3871}" type="slidenum">
              <a:rPr lang="th-TH" smtClean="0"/>
              <a:t>‹#›</a:t>
            </a:fld>
            <a:endParaRPr lang="th-TH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CC0FBF9-C9F8-4737-8671-011C5F919141}" type="datetimeFigureOut">
              <a:rPr lang="th-TH" smtClean="0"/>
              <a:t>15/12/66</a:t>
            </a:fld>
            <a:endParaRPr lang="th-T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2203615-4FC1-414A-976C-ABB0B07F3871}" type="slidenum">
              <a:rPr lang="th-TH" smtClean="0"/>
              <a:t>‹#›</a:t>
            </a:fld>
            <a:endParaRPr lang="th-TH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CC0FBF9-C9F8-4737-8671-011C5F919141}" type="datetimeFigureOut">
              <a:rPr lang="th-TH" smtClean="0"/>
              <a:t>15/12/66</a:t>
            </a:fld>
            <a:endParaRPr lang="th-TH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2203615-4FC1-414A-976C-ABB0B07F3871}" type="slidenum">
              <a:rPr lang="th-TH" smtClean="0"/>
              <a:t>‹#›</a:t>
            </a:fld>
            <a:endParaRPr lang="th-TH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th-TH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BF9-C9F8-4737-8671-011C5F919141}" type="datetimeFigureOut">
              <a:rPr lang="th-TH" smtClean="0"/>
              <a:t>15/12/66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203615-4FC1-414A-976C-ABB0B07F387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BF9-C9F8-4737-8671-011C5F919141}" type="datetimeFigureOut">
              <a:rPr lang="th-TH" smtClean="0"/>
              <a:t>15/12/66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203615-4FC1-414A-976C-ABB0B07F3871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0FBF9-C9F8-4737-8671-011C5F919141}" type="datetimeFigureOut">
              <a:rPr lang="th-TH" smtClean="0"/>
              <a:t>15/12/66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203615-4FC1-414A-976C-ABB0B07F3871}" type="slidenum">
              <a:rPr lang="th-TH" smtClean="0"/>
              <a:t>‹#›</a:t>
            </a:fld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ECC0FBF9-C9F8-4737-8671-011C5F919141}" type="datetimeFigureOut">
              <a:rPr lang="th-TH" smtClean="0"/>
              <a:t>15/12/66</a:t>
            </a:fld>
            <a:endParaRPr lang="th-TH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2203615-4FC1-414A-976C-ABB0B07F3871}" type="slidenum">
              <a:rPr lang="th-TH" smtClean="0"/>
              <a:t>‹#›</a:t>
            </a:fld>
            <a:endParaRPr lang="th-TH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CC0FBF9-C9F8-4737-8671-011C5F919141}" type="datetimeFigureOut">
              <a:rPr lang="th-TH" smtClean="0"/>
              <a:t>15/12/66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2203615-4FC1-414A-976C-ABB0B07F3871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729572-787D-9B20-8A26-0669DF52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57D31-8597-F704-69F9-D3A970A17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116A0-0FA0-116E-BCE0-EB03ACC057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E6C41-812F-4CC6-AC21-A59992AC1DC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29234-AF7C-BFE5-E3F5-6E3A578EE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DD07-B4DC-6544-45DD-C299E267B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E7AFA-45B8-4D9A-A568-4D1CAE529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0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88B0F5-8132-E375-3C37-84C1B0063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C51AB3-1F2A-617B-3F02-F74AA91341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7ACF48-0BDB-2EE8-7E29-F6584CAD7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396" y="908720"/>
            <a:ext cx="10873208" cy="2387600"/>
          </a:xfrm>
        </p:spPr>
        <p:txBody>
          <a:bodyPr>
            <a:noAutofit/>
          </a:bodyPr>
          <a:lstStyle/>
          <a:p>
            <a:r>
              <a:rPr lang="th-TH" sz="4800" dirty="0">
                <a:solidFill>
                  <a:schemeClr val="bg2"/>
                </a:solidFill>
                <a:latin typeface="Kanit Medium" panose="00000600000000000000" pitchFamily="2" charset="-34"/>
                <a:cs typeface="Kanit Medium" panose="00000600000000000000" pitchFamily="2" charset="-34"/>
              </a:rPr>
              <a:t>ระบบฐานข้อมูล และระบบการขนส่งอัจฉริยะ เพื่อบริหารการจราจร</a:t>
            </a:r>
            <a:br>
              <a:rPr lang="th-TH" sz="4800" dirty="0">
                <a:solidFill>
                  <a:schemeClr val="bg2"/>
                </a:solidFill>
                <a:latin typeface="Kanit Medium" panose="00000600000000000000" pitchFamily="2" charset="-34"/>
                <a:cs typeface="Kanit Medium" panose="00000600000000000000" pitchFamily="2" charset="-34"/>
              </a:rPr>
            </a:br>
            <a:r>
              <a:rPr lang="th-TH" sz="4800" dirty="0">
                <a:solidFill>
                  <a:schemeClr val="bg2"/>
                </a:solidFill>
                <a:latin typeface="Kanit Medium" panose="00000600000000000000" pitchFamily="2" charset="-34"/>
                <a:cs typeface="Kanit Medium" panose="00000600000000000000" pitchFamily="2" charset="-34"/>
              </a:rPr>
              <a:t>และพัฒนาความปลอดภัย</a:t>
            </a:r>
            <a:endParaRPr lang="en-US" sz="4800" dirty="0">
              <a:solidFill>
                <a:schemeClr val="bg2"/>
              </a:solidFill>
              <a:latin typeface="Kanit Medium" panose="00000600000000000000" pitchFamily="2" charset="-34"/>
              <a:cs typeface="Kanit Medium" panose="00000600000000000000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35D4C-CBB3-0FA9-93FF-EDD2B7217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480" y="4149080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th-TH" sz="3600" dirty="0">
                <a:solidFill>
                  <a:schemeClr val="bg2"/>
                </a:solidFill>
              </a:rPr>
              <a:t>ดร. ทรงฤทธิ์ ชยานันท์</a:t>
            </a:r>
          </a:p>
          <a:p>
            <a:r>
              <a:rPr lang="th-TH" sz="3600" dirty="0">
                <a:solidFill>
                  <a:schemeClr val="bg2"/>
                </a:solidFill>
              </a:rPr>
              <a:t>รองผู้อำนวยการสำนักอำนวยความปลอดภัย</a:t>
            </a:r>
          </a:p>
          <a:p>
            <a:r>
              <a:rPr lang="th-TH" sz="3600" dirty="0">
                <a:solidFill>
                  <a:schemeClr val="bg2"/>
                </a:solidFill>
              </a:rPr>
              <a:t>กรมทางหลวง</a:t>
            </a:r>
            <a:endParaRPr lang="en-US" sz="3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29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1066040" y="1958189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0CD7A-BED2-B44F-548C-AFE99ABBD510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Travel Time Estimation: TT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426A9A-FB4C-034D-480B-B01BDFE53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432" y="1485072"/>
            <a:ext cx="9201485" cy="473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08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1019713" y="1377542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0703B2-5527-14D3-E8FE-217F3766FA8E}"/>
              </a:ext>
            </a:extLst>
          </p:cNvPr>
          <p:cNvSpPr txBox="1"/>
          <p:nvPr/>
        </p:nvSpPr>
        <p:spPr>
          <a:xfrm>
            <a:off x="792474" y="4974795"/>
            <a:ext cx="109085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ระบบเผยแพร่ข้อมูลการจราจรให้กับผู้ใช้ทาง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(Advanced </a:t>
            </a:r>
            <a:r>
              <a:rPr lang="en-US" sz="2400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Traveller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Information Systems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: ATIS)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เป็นระบบที่ช่วยในการเผยแพร่ข้อมูลการจราจรและอุบัติเหตุ รวมถึงอุบัติการณ์ต่าง ๆ เพื่อให้ผู้ใช้ทางได้รับทราบข่าวสารประกอบการตัดสินใจเดินทาง โดยจะมีการติดตั้งป้ายจราจรแบบสลับข้อความ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(VMS)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บนสายทาง เพื่อให้ข้อมูลกับผู้ใช้ทาง นอกจากนั้น ยังสามารถเผยแพร่ข้อมูลการจราจรและอุบัติเหตุต่าง ๆ ผ่าน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Mobile Application 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รวมไปถึงเครือข่ายสังคมออนไลน์ต่าง ๆ ได้อีกด้วย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CC6FCA-C3CC-48D6-4AC4-6D0071B110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1" r="19298"/>
          <a:stretch/>
        </p:blipFill>
        <p:spPr>
          <a:xfrm>
            <a:off x="823508" y="1591758"/>
            <a:ext cx="3033991" cy="3235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386F52-F0C1-F42D-E7CC-EC3DF50934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261" y="1587586"/>
            <a:ext cx="4268677" cy="32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8EB751-250E-FC8D-4199-5742DCC6FBD0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Traveler Information Systems :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ATIS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9E89253-B462-9581-CF16-EFACF0E5E6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8" t="3486" r="13421" b="74791"/>
          <a:stretch/>
        </p:blipFill>
        <p:spPr>
          <a:xfrm>
            <a:off x="8234938" y="1573199"/>
            <a:ext cx="3390782" cy="1158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60484-F5CA-D6A4-2E97-CCAA97C0DE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6" t="8554" r="2554" b="8443"/>
          <a:stretch/>
        </p:blipFill>
        <p:spPr>
          <a:xfrm>
            <a:off x="8518388" y="2906837"/>
            <a:ext cx="2034988" cy="793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8DE4C4-6855-2D02-F4C7-CFA82E0C5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388" y="3874942"/>
            <a:ext cx="2034988" cy="7668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5776630-5A7A-2FD8-D0F1-9E0454389E62}"/>
              </a:ext>
            </a:extLst>
          </p:cNvPr>
          <p:cNvGrpSpPr/>
          <p:nvPr/>
        </p:nvGrpSpPr>
        <p:grpSpPr>
          <a:xfrm>
            <a:off x="10553376" y="2906079"/>
            <a:ext cx="1333824" cy="911049"/>
            <a:chOff x="10553376" y="3222008"/>
            <a:chExt cx="1333824" cy="91104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5C8803-A206-56F8-F492-34C88F3E75D0}"/>
                </a:ext>
              </a:extLst>
            </p:cNvPr>
            <p:cNvSpPr txBox="1"/>
            <p:nvPr/>
          </p:nvSpPr>
          <p:spPr>
            <a:xfrm>
              <a:off x="10883153" y="3486726"/>
              <a:ext cx="1004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Flooding Ahead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CFCB97-C464-197E-1CED-1A84343FE197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 flipH="1">
              <a:off x="10553376" y="3222008"/>
              <a:ext cx="399991" cy="814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7C90D0-DB09-31AF-868C-C766F93D885A}"/>
              </a:ext>
            </a:extLst>
          </p:cNvPr>
          <p:cNvGrpSpPr/>
          <p:nvPr/>
        </p:nvGrpSpPr>
        <p:grpSpPr>
          <a:xfrm>
            <a:off x="10553376" y="3874942"/>
            <a:ext cx="1287497" cy="923330"/>
            <a:chOff x="10599703" y="3486726"/>
            <a:chExt cx="1287497" cy="92333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EAD7C6-4780-4A55-8C22-EE08280E6230}"/>
                </a:ext>
              </a:extLst>
            </p:cNvPr>
            <p:cNvSpPr txBox="1"/>
            <p:nvPr/>
          </p:nvSpPr>
          <p:spPr>
            <a:xfrm>
              <a:off x="10883153" y="3486726"/>
              <a:ext cx="10040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 Zone Ahead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7D01E7-1DA4-A3C4-D13D-70535A82D2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99703" y="3802655"/>
              <a:ext cx="399991" cy="8144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8154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2783BF-38D4-41F5-9159-D21922E9794E}"/>
              </a:ext>
            </a:extLst>
          </p:cNvPr>
          <p:cNvSpPr/>
          <p:nvPr/>
        </p:nvSpPr>
        <p:spPr>
          <a:xfrm>
            <a:off x="0" y="0"/>
            <a:ext cx="12192000" cy="9087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DBB67-AD28-4D66-91BE-FB0AA817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888" y="91679"/>
            <a:ext cx="11401425" cy="7339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Mobile Application Thailand Highway Traffic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4A51B4-36E2-4223-9B39-A72683CE8D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7"/>
          <a:stretch/>
        </p:blipFill>
        <p:spPr>
          <a:xfrm>
            <a:off x="238124" y="1574580"/>
            <a:ext cx="2187967" cy="46146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981BB-BB86-4B7D-8A6F-70C854B3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7"/>
          <a:stretch/>
        </p:blipFill>
        <p:spPr>
          <a:xfrm>
            <a:off x="2590756" y="1576091"/>
            <a:ext cx="2187251" cy="46131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45807B-9638-4D2E-93FA-E26165DE58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2"/>
          <a:stretch/>
        </p:blipFill>
        <p:spPr>
          <a:xfrm>
            <a:off x="4943872" y="1556792"/>
            <a:ext cx="2187251" cy="459588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0138B6-B306-464D-A27E-244734E16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"/>
          <a:stretch/>
        </p:blipFill>
        <p:spPr>
          <a:xfrm>
            <a:off x="9648016" y="1551266"/>
            <a:ext cx="2187251" cy="461004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E13D25-9820-4DCF-BFA0-8F6162C433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7"/>
          <a:stretch/>
        </p:blipFill>
        <p:spPr>
          <a:xfrm>
            <a:off x="7295788" y="1548157"/>
            <a:ext cx="2187251" cy="461315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1315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8BDA0F-C4C5-AA25-ED49-6B6413E15A23}"/>
              </a:ext>
            </a:extLst>
          </p:cNvPr>
          <p:cNvSpPr/>
          <p:nvPr/>
        </p:nvSpPr>
        <p:spPr>
          <a:xfrm>
            <a:off x="9625" y="0"/>
            <a:ext cx="12192000" cy="8855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latin typeface="Kanit SemiBold" panose="00000700000000000000" pitchFamily="2" charset="-34"/>
                <a:cs typeface="Kanit SemiBold" panose="00000700000000000000" pitchFamily="2" charset="-34"/>
              </a:rPr>
              <a:t>สถิติการเผยแพร่ข้อมูลให้กับผู้ใช้ทาง </a:t>
            </a:r>
            <a:r>
              <a:rPr lang="en-US" sz="2800" dirty="0">
                <a:latin typeface="Kanit SemiBold" panose="00000700000000000000" pitchFamily="2" charset="-34"/>
                <a:cs typeface="Kanit SemiBold" panose="00000700000000000000" pitchFamily="2" charset="-34"/>
              </a:rPr>
              <a:t>(1 </a:t>
            </a:r>
            <a:r>
              <a:rPr lang="th-TH" sz="2800" dirty="0">
                <a:latin typeface="Kanit SemiBold" panose="00000700000000000000" pitchFamily="2" charset="-34"/>
                <a:cs typeface="Kanit SemiBold" panose="00000700000000000000" pitchFamily="2" charset="-34"/>
              </a:rPr>
              <a:t>ม.ค. </a:t>
            </a:r>
            <a:r>
              <a:rPr lang="en-US" sz="2800" dirty="0">
                <a:latin typeface="Kanit SemiBold" panose="00000700000000000000" pitchFamily="2" charset="-34"/>
                <a:cs typeface="Kanit SemiBold" panose="00000700000000000000" pitchFamily="2" charset="-34"/>
              </a:rPr>
              <a:t>2565 – 7 </a:t>
            </a:r>
            <a:r>
              <a:rPr lang="th-TH" sz="2800" dirty="0">
                <a:latin typeface="Kanit SemiBold" panose="00000700000000000000" pitchFamily="2" charset="-34"/>
                <a:cs typeface="Kanit SemiBold" panose="00000700000000000000" pitchFamily="2" charset="-34"/>
              </a:rPr>
              <a:t>ก.ค. </a:t>
            </a:r>
            <a:r>
              <a:rPr lang="en-US" sz="2800" dirty="0">
                <a:latin typeface="Kanit SemiBold" panose="00000700000000000000" pitchFamily="2" charset="-34"/>
                <a:cs typeface="Kanit SemiBold" panose="00000700000000000000" pitchFamily="2" charset="-34"/>
              </a:rPr>
              <a:t>2566)</a:t>
            </a:r>
            <a:endParaRPr lang="en-US" sz="2800" dirty="0">
              <a:solidFill>
                <a:schemeClr val="accent4"/>
              </a:solidFill>
              <a:latin typeface="Kanit SemiBold" panose="00000700000000000000" pitchFamily="2" charset="-34"/>
              <a:cs typeface="Kanit SemiBold" panose="00000700000000000000" pitchFamily="2" charset="-34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A08E63F-0E56-EB3E-1558-E3C81A3BB899}"/>
              </a:ext>
            </a:extLst>
          </p:cNvPr>
          <p:cNvGraphicFramePr>
            <a:graphicFrameLocks/>
          </p:cNvGraphicFramePr>
          <p:nvPr/>
        </p:nvGraphicFramePr>
        <p:xfrm>
          <a:off x="266800" y="1621332"/>
          <a:ext cx="6362700" cy="482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E99AC6B-F247-3931-FCFE-40E40BC7E6D7}"/>
              </a:ext>
            </a:extLst>
          </p:cNvPr>
          <p:cNvSpPr txBox="1"/>
          <p:nvPr/>
        </p:nvSpPr>
        <p:spPr>
          <a:xfrm>
            <a:off x="400150" y="1159667"/>
            <a:ext cx="6229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latin typeface="Kanit SemiBold" panose="00000700000000000000" pitchFamily="2" charset="-34"/>
                <a:cs typeface="Kanit SemiBold" panose="00000700000000000000" pitchFamily="2" charset="-34"/>
              </a:rPr>
              <a:t>ช่องทางการเผยแพร่ข้อมูล</a:t>
            </a:r>
            <a:endParaRPr lang="en-US" sz="2400" dirty="0">
              <a:solidFill>
                <a:schemeClr val="accent4"/>
              </a:solidFill>
              <a:latin typeface="Kanit SemiBold" panose="00000700000000000000" pitchFamily="2" charset="-34"/>
              <a:cs typeface="Kanit SemiBold" panose="000007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601BA9-57D8-983F-1BC2-76AA6CA5F3CB}"/>
              </a:ext>
            </a:extLst>
          </p:cNvPr>
          <p:cNvSpPr txBox="1"/>
          <p:nvPr/>
        </p:nvSpPr>
        <p:spPr>
          <a:xfrm>
            <a:off x="5962650" y="1605943"/>
            <a:ext cx="62293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chemeClr val="accent6">
                    <a:lumMod val="75000"/>
                  </a:schemeClr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เผยแพร่ข้อมูล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12,231 </a:t>
            </a:r>
            <a:r>
              <a:rPr lang="th-TH" sz="3200" dirty="0">
                <a:solidFill>
                  <a:schemeClr val="accent6">
                    <a:lumMod val="75000"/>
                  </a:schemeClr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ครั้ง</a:t>
            </a:r>
          </a:p>
          <a:p>
            <a:pPr algn="ctr"/>
            <a:r>
              <a:rPr lang="th-TH" sz="3200" dirty="0">
                <a:solidFill>
                  <a:schemeClr val="accent6">
                    <a:lumMod val="75000"/>
                  </a:schemeClr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เฉลี่ยเดือนละ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680 </a:t>
            </a:r>
            <a:r>
              <a:rPr lang="th-TH" sz="3200" dirty="0">
                <a:solidFill>
                  <a:schemeClr val="accent6">
                    <a:lumMod val="75000"/>
                  </a:schemeClr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ครั้ง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Kanit SemiBold" panose="00000700000000000000" pitchFamily="2" charset="-34"/>
              <a:cs typeface="Kanit SemiBold" panose="00000700000000000000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5228D1-CBB1-843B-2FA4-623A43191948}"/>
              </a:ext>
            </a:extLst>
          </p:cNvPr>
          <p:cNvSpPr txBox="1"/>
          <p:nvPr/>
        </p:nvSpPr>
        <p:spPr>
          <a:xfrm>
            <a:off x="6965428" y="3379486"/>
            <a:ext cx="3626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จำนวนผู้ใช้งาน/ผู้ติดตาม</a:t>
            </a:r>
          </a:p>
        </p:txBody>
      </p:sp>
      <p:pic>
        <p:nvPicPr>
          <p:cNvPr id="1026" name="Picture 2" descr="highway traffic app from play.google.com">
            <a:extLst>
              <a:ext uri="{FF2B5EF4-FFF2-40B4-BE49-F238E27FC236}">
                <a16:creationId xmlns:a16="http://schemas.microsoft.com/office/drawing/2014/main" id="{44D4056B-9575-D0B0-9A93-1B7EDD7C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12" y="4059468"/>
            <a:ext cx="60007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ebook Images – Browse 131,922 Stock Photos, Vectors, and Video | Adobe  Stock">
            <a:extLst>
              <a:ext uri="{FF2B5EF4-FFF2-40B4-BE49-F238E27FC236}">
                <a16:creationId xmlns:a16="http://schemas.microsoft.com/office/drawing/2014/main" id="{934CF636-02EB-D8B0-1759-FB097E033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4" r="34762"/>
          <a:stretch/>
        </p:blipFill>
        <p:spPr bwMode="auto">
          <a:xfrm>
            <a:off x="7181949" y="4662470"/>
            <a:ext cx="838200" cy="81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acebook Images – Browse 131,922 Stock Photos, Vectors, and Video | Adobe  Stock">
            <a:extLst>
              <a:ext uri="{FF2B5EF4-FFF2-40B4-BE49-F238E27FC236}">
                <a16:creationId xmlns:a16="http://schemas.microsoft.com/office/drawing/2014/main" id="{66A73693-E117-A2E5-8BC4-69E9ABC3D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5"/>
          <a:stretch/>
        </p:blipFill>
        <p:spPr bwMode="auto">
          <a:xfrm>
            <a:off x="7172424" y="5464107"/>
            <a:ext cx="838200" cy="77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C73D5D-7C84-7995-CBA7-AE35A834BB4C}"/>
              </a:ext>
            </a:extLst>
          </p:cNvPr>
          <p:cNvSpPr txBox="1"/>
          <p:nvPr/>
        </p:nvSpPr>
        <p:spPr>
          <a:xfrm>
            <a:off x="8282087" y="4128672"/>
            <a:ext cx="22144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200,000 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ราย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681FBD-0BFF-8197-9F6B-DF4431232143}"/>
              </a:ext>
            </a:extLst>
          </p:cNvPr>
          <p:cNvSpPr txBox="1"/>
          <p:nvPr/>
        </p:nvSpPr>
        <p:spPr>
          <a:xfrm>
            <a:off x="8282087" y="4894362"/>
            <a:ext cx="2285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12,000 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ราย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DE2E48-822A-5D9A-91AB-E5F87FCCBBEB}"/>
              </a:ext>
            </a:extLst>
          </p:cNvPr>
          <p:cNvSpPr txBox="1"/>
          <p:nvPr/>
        </p:nvSpPr>
        <p:spPr>
          <a:xfrm>
            <a:off x="8282087" y="5620104"/>
            <a:ext cx="1669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300 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ราย</a:t>
            </a:r>
            <a:endParaRPr lang="en-US" sz="2400" dirty="0"/>
          </a:p>
        </p:txBody>
      </p:sp>
      <p:pic>
        <p:nvPicPr>
          <p:cNvPr id="18" name="Picture 4" descr="Facebook Images – Browse 131,922 Stock Photos, Vectors, and Video | Adobe  Stock">
            <a:extLst>
              <a:ext uri="{FF2B5EF4-FFF2-40B4-BE49-F238E27FC236}">
                <a16:creationId xmlns:a16="http://schemas.microsoft.com/office/drawing/2014/main" id="{2702CBB7-B5C5-2217-93AA-61C316E89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4" r="34762"/>
          <a:stretch/>
        </p:blipFill>
        <p:spPr bwMode="auto">
          <a:xfrm>
            <a:off x="5532030" y="4438650"/>
            <a:ext cx="563969" cy="54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acebook Images – Browse 131,922 Stock Photos, Vectors, and Video | Adobe  Stock">
            <a:extLst>
              <a:ext uri="{FF2B5EF4-FFF2-40B4-BE49-F238E27FC236}">
                <a16:creationId xmlns:a16="http://schemas.microsoft.com/office/drawing/2014/main" id="{F64AB089-26B1-623E-1A22-F7C5D0383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5"/>
          <a:stretch/>
        </p:blipFill>
        <p:spPr bwMode="auto">
          <a:xfrm>
            <a:off x="782589" y="2876550"/>
            <a:ext cx="598536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ighway traffic app from play.google.com">
            <a:extLst>
              <a:ext uri="{FF2B5EF4-FFF2-40B4-BE49-F238E27FC236}">
                <a16:creationId xmlns:a16="http://schemas.microsoft.com/office/drawing/2014/main" id="{39BEBB6B-7DBF-4EAD-3A9A-58314D7F2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742671"/>
            <a:ext cx="4095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589F35-03E0-FB0F-A71D-DF65C680135E}"/>
              </a:ext>
            </a:extLst>
          </p:cNvPr>
          <p:cNvSpPr/>
          <p:nvPr/>
        </p:nvSpPr>
        <p:spPr>
          <a:xfrm>
            <a:off x="5219315" y="1804690"/>
            <a:ext cx="720079" cy="3683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VMS</a:t>
            </a:r>
          </a:p>
        </p:txBody>
      </p:sp>
    </p:spTree>
    <p:extLst>
      <p:ext uri="{BB962C8B-B14F-4D97-AF65-F5344CB8AC3E}">
        <p14:creationId xmlns:p14="http://schemas.microsoft.com/office/powerpoint/2010/main" val="2971392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780296" y="1500851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821EC-0538-BC53-E63E-10D5E06949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2351" r="60595" b="41768"/>
          <a:stretch/>
        </p:blipFill>
        <p:spPr>
          <a:xfrm>
            <a:off x="648814" y="1412776"/>
            <a:ext cx="4470400" cy="32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93D699-E492-4820-8E3F-161FC0463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66" t="23056" r="6892" b="7791"/>
          <a:stretch/>
        </p:blipFill>
        <p:spPr>
          <a:xfrm>
            <a:off x="5250696" y="1425093"/>
            <a:ext cx="6299201" cy="32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DDFC59-7BAA-81BD-415A-33B72EE46C51}"/>
              </a:ext>
            </a:extLst>
          </p:cNvPr>
          <p:cNvSpPr txBox="1"/>
          <p:nvPr/>
        </p:nvSpPr>
        <p:spPr>
          <a:xfrm>
            <a:off x="585982" y="4876111"/>
            <a:ext cx="11020036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15000"/>
              </a:lnSpc>
              <a:spcAft>
                <a:spcPts val="1000"/>
              </a:spcAft>
            </a:pP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ระบบสำรวจข้อมูลสภาพอากาศ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(Weather Monitoring System : WMS) 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เป็นระบบที่ทำหน้าที่ตรวจสอบข้อมูลสภาพอากาศ โดยจะมีการติดตั้งอุปกรณ์ตรวจสอบข้อมูลสภาวะอากาศ (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Weather Station) 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และข้อมูลมลภาวะทางอากาศและเสียง (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Air Quality and Noise) 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บนสายทาง เพื่อทำการตรวจวัดข้อมูลสภาพอากาศ รวมไปถึงปริมาณน้ำฝนในแต่ละช่วงเวลา และส่งข้อมูลมายังศูนย์บริหารจัดการจราจรและอุบัติเหตุ เพื่อประมวลผลสำหรับการบริหารจัดการจราจร หรือให้ข้อมูลผู้ใช้ทางผ่านป้ายชนิดปรับเปลี่ยนข้อความได้</a:t>
            </a:r>
            <a:endParaRPr lang="en-US" sz="2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6870AC-E45C-973E-5F24-D7476B98E577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 Monitoring System : WMS</a:t>
            </a:r>
          </a:p>
        </p:txBody>
      </p:sp>
    </p:spTree>
    <p:extLst>
      <p:ext uri="{BB962C8B-B14F-4D97-AF65-F5344CB8AC3E}">
        <p14:creationId xmlns:p14="http://schemas.microsoft.com/office/powerpoint/2010/main" val="3130581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7045264" y="1895649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EC4CEF-1872-4F23-9BFD-686FC0C2F2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7" t="2" r="33825" b="209"/>
          <a:stretch/>
        </p:blipFill>
        <p:spPr bwMode="auto">
          <a:xfrm>
            <a:off x="6482225" y="2796976"/>
            <a:ext cx="1382480" cy="389782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B1886B-9765-4123-805C-F245842250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0" r="27866" b="1331"/>
          <a:stretch/>
        </p:blipFill>
        <p:spPr>
          <a:xfrm>
            <a:off x="4018912" y="2796976"/>
            <a:ext cx="1409709" cy="3897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C63537-0CCC-2AA0-8FEE-C1A72F4364CF}"/>
              </a:ext>
            </a:extLst>
          </p:cNvPr>
          <p:cNvSpPr txBox="1"/>
          <p:nvPr/>
        </p:nvSpPr>
        <p:spPr>
          <a:xfrm>
            <a:off x="299358" y="1335460"/>
            <a:ext cx="11413266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15000"/>
              </a:lnSpc>
              <a:spcAft>
                <a:spcPts val="1000"/>
              </a:spcAft>
            </a:pP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ระบบแนะนำการใช้ความเร็วแบบปรับเปลี่ยนได้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(Variable Speed Warning : VSW) 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เป็นระบบที่ทำหน้าที่แนะนำการใช้ความเร็วที่เหมาะสมสำหรับสถานการณ์ต่าง ๆ เช่น กรณีฝนตก หรือมีอุบัติเหตุข้างหน้า เพื่อให้ผู้ใช้ทางสามารถขับขี่ได้อย่างปลอดภัย โดยจะมีการติดตั้งป้ายจราจรแบบสลับข้อความ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(VMS)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บนสายทาง เพื่อแสดงความเร็วที่เหมาะสมกับสภาพจราจร และสภาพแวดล้อมในขณะนั้น</a:t>
            </a:r>
            <a:endParaRPr lang="en-US" sz="2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4182B-C0C3-D50B-1014-4EDDC9BF1BF6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Variable Speed Warning : VSW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BDAA462-D7BF-C579-DFE8-7CEB31782474}"/>
              </a:ext>
            </a:extLst>
          </p:cNvPr>
          <p:cNvSpPr/>
          <p:nvPr/>
        </p:nvSpPr>
        <p:spPr>
          <a:xfrm>
            <a:off x="5748842" y="3959591"/>
            <a:ext cx="474428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D01405-269C-39EA-1CB0-F7381762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07" y="2809643"/>
            <a:ext cx="2936911" cy="19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0911B4E-0119-BADE-2FF7-5901E44F4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4" y="4940147"/>
            <a:ext cx="2936910" cy="165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BD6C62-FDCF-5ABE-9F13-D6533D3A48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3" t="25741" r="24200" b="19496"/>
          <a:stretch/>
        </p:blipFill>
        <p:spPr>
          <a:xfrm>
            <a:off x="8123660" y="4143520"/>
            <a:ext cx="3794410" cy="245010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634296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7F7C51-0F31-67CC-36AE-5571825CA836}"/>
              </a:ext>
            </a:extLst>
          </p:cNvPr>
          <p:cNvSpPr/>
          <p:nvPr/>
        </p:nvSpPr>
        <p:spPr>
          <a:xfrm>
            <a:off x="9625" y="0"/>
            <a:ext cx="12192000" cy="8855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latin typeface="Kanit SemiBold" panose="00000700000000000000" pitchFamily="2" charset="-34"/>
                <a:cs typeface="Kanit SemiBold" panose="00000700000000000000" pitchFamily="2" charset="-34"/>
              </a:rPr>
              <a:t>เส้นทางที่เปิดให้ใช้ความเร็วสูงสุด </a:t>
            </a:r>
            <a:r>
              <a:rPr lang="en-US" sz="2800" dirty="0">
                <a:latin typeface="Kanit SemiBold" panose="00000700000000000000" pitchFamily="2" charset="-34"/>
                <a:cs typeface="Kanit SemiBold" panose="00000700000000000000" pitchFamily="2" charset="-34"/>
              </a:rPr>
              <a:t>120 </a:t>
            </a:r>
            <a:r>
              <a:rPr lang="th-TH" sz="2800" dirty="0">
                <a:latin typeface="Kanit SemiBold" panose="00000700000000000000" pitchFamily="2" charset="-34"/>
                <a:cs typeface="Kanit SemiBold" panose="00000700000000000000" pitchFamily="2" charset="-34"/>
              </a:rPr>
              <a:t>กม./ชม. ช่องจราจรขวาสุด</a:t>
            </a:r>
            <a:endParaRPr lang="en-US" sz="2800" dirty="0">
              <a:latin typeface="Kanit SemiBold" panose="00000700000000000000" pitchFamily="2" charset="-34"/>
              <a:cs typeface="Kanit SemiBold" panose="00000700000000000000" pitchFamily="2" charset="-34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2ADE96-54D7-CB1C-2DF0-E8E0E8098DAB}"/>
              </a:ext>
            </a:extLst>
          </p:cNvPr>
          <p:cNvSpPr/>
          <p:nvPr/>
        </p:nvSpPr>
        <p:spPr>
          <a:xfrm>
            <a:off x="9625" y="1286084"/>
            <a:ext cx="7986295" cy="594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สายทางที่เปิดใช้ 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120 </a:t>
            </a:r>
            <a:r>
              <a:rPr 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กม./ชม (ทล.</a:t>
            </a:r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1, 2, 4, 9, 32, 34, 35, 304, 347)</a:t>
            </a:r>
          </a:p>
          <a:p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12184F21-548D-B0E2-FB24-876DB8433C1D}"/>
              </a:ext>
            </a:extLst>
          </p:cNvPr>
          <p:cNvGrpSpPr/>
          <p:nvPr/>
        </p:nvGrpSpPr>
        <p:grpSpPr>
          <a:xfrm>
            <a:off x="540179" y="1880423"/>
            <a:ext cx="5555821" cy="4832343"/>
            <a:chOff x="3098367" y="1606103"/>
            <a:chExt cx="6014515" cy="5106663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7B20BB99-6FE5-ADF4-5D18-D63845143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367" y="1606103"/>
              <a:ext cx="6014515" cy="5106663"/>
            </a:xfrm>
            <a:prstGeom prst="rect">
              <a:avLst/>
            </a:prstGeom>
            <a:ln w="38100" cap="sq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132A4413-B765-54DC-61AF-0EB47624C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6839" y="4057133"/>
              <a:ext cx="2031817" cy="1234929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35E71C0B-D1F4-DC6C-5BE5-F51EDDDA6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470" y="1638695"/>
              <a:ext cx="1970004" cy="1273760"/>
            </a:xfrm>
            <a:prstGeom prst="rect">
              <a:avLst/>
            </a:prstGeom>
            <a:ln w="12700" cap="sq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1" name="ลูกศรเชื่อมต่อแบบตรง 10">
              <a:extLst>
                <a:ext uri="{FF2B5EF4-FFF2-40B4-BE49-F238E27FC236}">
                  <a16:creationId xmlns:a16="http://schemas.microsoft.com/office/drawing/2014/main" id="{CF05D438-C941-44AF-7ED8-BB380D92AAE3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5486400" y="2200442"/>
              <a:ext cx="1341070" cy="75133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ลูกศรเชื่อมต่อแบบตรง 13">
              <a:extLst>
                <a:ext uri="{FF2B5EF4-FFF2-40B4-BE49-F238E27FC236}">
                  <a16:creationId xmlns:a16="http://schemas.microsoft.com/office/drawing/2014/main" id="{B9422EA2-F373-779D-A21D-465B074C49F4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5148656" y="3991646"/>
              <a:ext cx="965816" cy="682952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912E8117-A1A2-157F-D8A6-E12F39466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390" y="1905715"/>
              <a:ext cx="1326879" cy="1769172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26" name="ลูกศรเชื่อมต่อแบบตรง 25">
              <a:extLst>
                <a:ext uri="{FF2B5EF4-FFF2-40B4-BE49-F238E27FC236}">
                  <a16:creationId xmlns:a16="http://schemas.microsoft.com/office/drawing/2014/main" id="{55452F39-EF5D-86E0-F1B8-89BF39618E04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4656269" y="2790301"/>
              <a:ext cx="1152499" cy="480766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ลูกศรเชื่อมต่อแบบตรง 28">
              <a:extLst>
                <a:ext uri="{FF2B5EF4-FFF2-40B4-BE49-F238E27FC236}">
                  <a16:creationId xmlns:a16="http://schemas.microsoft.com/office/drawing/2014/main" id="{4BD9A801-BD1D-4061-1062-FFEAE598A39D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 flipV="1">
              <a:off x="5217984" y="5638954"/>
              <a:ext cx="500685" cy="450851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ลูกศรเชื่อมต่อแบบตรง 31">
              <a:extLst>
                <a:ext uri="{FF2B5EF4-FFF2-40B4-BE49-F238E27FC236}">
                  <a16:creationId xmlns:a16="http://schemas.microsoft.com/office/drawing/2014/main" id="{19615834-786D-34EF-A8F4-8A4671268F59}"/>
                </a:ext>
              </a:extLst>
            </p:cNvPr>
            <p:cNvCxnSpPr>
              <a:cxnSpLocks/>
              <a:stCxn id="38" idx="1"/>
            </p:cNvCxnSpPr>
            <p:nvPr/>
          </p:nvCxnSpPr>
          <p:spPr>
            <a:xfrm flipH="1">
              <a:off x="5059680" y="6089805"/>
              <a:ext cx="658989" cy="322318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B4C56E36-FFE8-09D2-AAB0-3136C2FF5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669" y="5671546"/>
              <a:ext cx="1407143" cy="836518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9" name="รูปภาพ 38">
              <a:extLst>
                <a:ext uri="{FF2B5EF4-FFF2-40B4-BE49-F238E27FC236}">
                  <a16:creationId xmlns:a16="http://schemas.microsoft.com/office/drawing/2014/main" id="{CB80D568-41F4-9827-EADE-59E0D5905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001" y="3991646"/>
              <a:ext cx="1260071" cy="945053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40" name="ลูกศรเชื่อมต่อแบบตรง 39">
              <a:extLst>
                <a:ext uri="{FF2B5EF4-FFF2-40B4-BE49-F238E27FC236}">
                  <a16:creationId xmlns:a16="http://schemas.microsoft.com/office/drawing/2014/main" id="{4307A8C8-9F3E-D436-35DB-88FD1FD6F110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flipH="1" flipV="1">
              <a:off x="6661316" y="3991646"/>
              <a:ext cx="500685" cy="472527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BFF9098E-7ECD-77E5-EBAE-B155BD41F1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159" r="1970" b="11201"/>
          <a:stretch/>
        </p:blipFill>
        <p:spPr>
          <a:xfrm>
            <a:off x="7183190" y="4244481"/>
            <a:ext cx="4715027" cy="217087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B7FC032F-6CF5-DE28-749C-6F943FCDDB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158" r="1439" b="10168"/>
          <a:stretch/>
        </p:blipFill>
        <p:spPr>
          <a:xfrm>
            <a:off x="7183191" y="1954670"/>
            <a:ext cx="4715027" cy="217087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" name="ลูกศร: ซ้าย-ขวา 49">
            <a:extLst>
              <a:ext uri="{FF2B5EF4-FFF2-40B4-BE49-F238E27FC236}">
                <a16:creationId xmlns:a16="http://schemas.microsoft.com/office/drawing/2014/main" id="{DC3B002B-4F5A-1F36-6C10-D13CC729C411}"/>
              </a:ext>
            </a:extLst>
          </p:cNvPr>
          <p:cNvSpPr/>
          <p:nvPr/>
        </p:nvSpPr>
        <p:spPr>
          <a:xfrm>
            <a:off x="6234831" y="3978063"/>
            <a:ext cx="701964" cy="228099"/>
          </a:xfrm>
          <a:prstGeom prst="leftRightArrow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20717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1062854" y="1325731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2F05D8-1C3D-47FE-9E8B-9DA8E24C8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5" t="42728" r="51430" b="32472"/>
          <a:stretch/>
        </p:blipFill>
        <p:spPr bwMode="auto">
          <a:xfrm>
            <a:off x="875583" y="1444952"/>
            <a:ext cx="3530672" cy="1686184"/>
          </a:xfrm>
          <a:prstGeom prst="rect">
            <a:avLst/>
          </a:prstGeom>
          <a:solidFill>
            <a:schemeClr val="bg1"/>
          </a:solidFill>
          <a:ln w="63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652E6B-4C07-C343-1CFC-EBDF90809DA4}"/>
              </a:ext>
            </a:extLst>
          </p:cNvPr>
          <p:cNvSpPr txBox="1"/>
          <p:nvPr/>
        </p:nvSpPr>
        <p:spPr>
          <a:xfrm>
            <a:off x="623943" y="5096727"/>
            <a:ext cx="10944114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15000"/>
              </a:lnSpc>
              <a:spcAft>
                <a:spcPts val="1000"/>
              </a:spcAft>
            </a:pP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ระบบควบคุมสัญญาณไฟจราจรชนิด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Adaptive Traffic Control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เป็นระบบที่ใช้ในการควบคุมสัญญาณไฟจราจร โดยจะมีการติดตั้งเซ็นเซอร์ตรวจวัดปริมาณจราจรบริเวณทางแยก และระบบจะสามารถคำนวณและปรับเปลี่ยนรอบสัญญาณไฟจราจรให้เหมาะสม และสัมพันธ์กับปริมาณจราจรในขณะนั้นได้โดยอัตโนมัติ</a:t>
            </a:r>
            <a:endParaRPr lang="en-US" sz="2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DE9020-5FE6-3D82-2ACE-ED5FF1C4F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92" t="42728" r="38807" b="32472"/>
          <a:stretch/>
        </p:blipFill>
        <p:spPr bwMode="auto">
          <a:xfrm>
            <a:off x="1746839" y="3153455"/>
            <a:ext cx="1788160" cy="1686184"/>
          </a:xfrm>
          <a:prstGeom prst="rect">
            <a:avLst/>
          </a:prstGeom>
          <a:solidFill>
            <a:schemeClr val="bg1"/>
          </a:solidFill>
          <a:ln w="63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891682-7DFB-F4A6-C728-468ABD5D7C8D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Adaptive Traffic Control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632EF-DA2D-922A-CEA6-8CD38261F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880" y="1484784"/>
            <a:ext cx="629416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09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1066040" y="1958189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891682-7DFB-F4A6-C728-468ABD5D7C8D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Adaptive Traffic Control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36DE4-E25E-2BA2-270A-8E57713D7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57" y="1306771"/>
            <a:ext cx="3428572" cy="19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DEABE5-7261-0567-703D-016EBF63F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380" y="1313885"/>
            <a:ext cx="3388096" cy="19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18FFCD-67B9-D4BD-1733-CDBEC29FA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348" y="1306771"/>
            <a:ext cx="3314442" cy="19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0BCC8F-E176-B5C8-F2A1-7F06D802A8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35"/>
          <a:stretch/>
        </p:blipFill>
        <p:spPr>
          <a:xfrm>
            <a:off x="265711" y="3429000"/>
            <a:ext cx="3751663" cy="180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1C164B-AEC2-C613-A416-B28F1B4139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47"/>
          <a:stretch/>
        </p:blipFill>
        <p:spPr>
          <a:xfrm>
            <a:off x="4173828" y="3429000"/>
            <a:ext cx="3697200" cy="17417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E60FBA-C63D-F668-2519-B040F66B1C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201"/>
          <a:stretch/>
        </p:blipFill>
        <p:spPr>
          <a:xfrm>
            <a:off x="8035369" y="3429000"/>
            <a:ext cx="3614400" cy="17146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0658C73-2A2A-146C-41A0-B24BAB5567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622" r="76799"/>
          <a:stretch/>
        </p:blipFill>
        <p:spPr>
          <a:xfrm>
            <a:off x="3779779" y="5305859"/>
            <a:ext cx="1263452" cy="1277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05713B-D6E0-7E8E-4F85-BF35C2A49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6082" y="5229000"/>
            <a:ext cx="2699287" cy="15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1066040" y="1958189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4EA8ED-F2AD-46DD-99A7-378218D750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7"/>
          <a:stretch/>
        </p:blipFill>
        <p:spPr bwMode="auto">
          <a:xfrm>
            <a:off x="1066040" y="2015397"/>
            <a:ext cx="2641855" cy="197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57DF9F-6194-49FA-AF83-2BF3510B5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91" y="2015396"/>
            <a:ext cx="264185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5937BF-CCAE-4E68-A340-BF31A4AC0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29" y="2126377"/>
            <a:ext cx="2639383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9">
            <a:extLst>
              <a:ext uri="{FF2B5EF4-FFF2-40B4-BE49-F238E27FC236}">
                <a16:creationId xmlns:a16="http://schemas.microsoft.com/office/drawing/2014/main" id="{BE69AB47-7B07-4742-BAE3-C565216479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7" y="4294094"/>
            <a:ext cx="5817292" cy="2357595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7C5B7C-16CC-1451-9D23-0BCCAF545461}"/>
              </a:ext>
            </a:extLst>
          </p:cNvPr>
          <p:cNvSpPr txBox="1"/>
          <p:nvPr/>
        </p:nvSpPr>
        <p:spPr>
          <a:xfrm>
            <a:off x="845472" y="1278906"/>
            <a:ext cx="99838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ระบบทางข้ามอัจฉริยะ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(Smart Crosswalk)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เป็นระบบควบคุมสัญญาณไฟจราจรบริเวณทางข้ามถนน ที่มีการติดตั้งเซ็นเซอร์สำหรับตรวจวัดสภาพจราจรก่อนถึงทางข้าม และตรวจจับคนเดินข้ามถนน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5BA53C-1D98-2FE4-FA04-E9BE904F4C9A}"/>
              </a:ext>
            </a:extLst>
          </p:cNvPr>
          <p:cNvSpPr txBox="1"/>
          <p:nvPr/>
        </p:nvSpPr>
        <p:spPr>
          <a:xfrm>
            <a:off x="6816080" y="4294094"/>
            <a:ext cx="50381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เมื่อมีคนกดปุ่มเพื่อรอข้ามถนน เซ็นเซอร์จะตรวจวัดช่องว่างระหว่างรถ </a:t>
            </a:r>
            <a:r>
              <a:rPr lang="en-US" sz="2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(Gap)</a:t>
            </a:r>
            <a:r>
              <a:rPr lang="th-TH" sz="2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และความเร็วรถ </a:t>
            </a:r>
            <a:r>
              <a:rPr lang="en-US" sz="2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(Speed) </a:t>
            </a:r>
            <a:r>
              <a:rPr lang="th-TH" sz="2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ก่อนถึงทางข้าม หากระบบพบว่ามีช่องว่างที่เพียงพอ และรถสามารถหยุดได้อย่างปลอดภัย ระบบจะให้สัญญาณไฟเขียวให้คนเดินข้ามถนน โดยระบบจะคอยตรวจสอบว่าคนข้ามถนนข้ามเสร็จแล้วหรือไม่ หากข้ามเสร็จแล้ว ระบบก็จะให้สัญญาณไฟเขียวให้รถสามารถผ่านทางข้ามได้ ระบบนี้จะช่วยลดความล่าช้าทั้งในแง่ของคนเดินเท้าและคนใช้รถ และช่วยให้การใช้ทางข้ามมีความปลอดภัยมากยิ่งขึ้น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6922A0-16B4-507C-08F1-1B321EDB9E02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Crosswalk</a:t>
            </a:r>
          </a:p>
        </p:txBody>
      </p:sp>
    </p:spTree>
    <p:extLst>
      <p:ext uri="{BB962C8B-B14F-4D97-AF65-F5344CB8AC3E}">
        <p14:creationId xmlns:p14="http://schemas.microsoft.com/office/powerpoint/2010/main" val="8211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7F7C51-0F31-67CC-36AE-5571825CA836}"/>
              </a:ext>
            </a:extLst>
          </p:cNvPr>
          <p:cNvSpPr/>
          <p:nvPr/>
        </p:nvSpPr>
        <p:spPr>
          <a:xfrm>
            <a:off x="9625" y="0"/>
            <a:ext cx="12192000" cy="8855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SemiBold" panose="00000700000000000000" pitchFamily="2" charset="-34"/>
                <a:ea typeface="+mn-ea"/>
                <a:cs typeface="Kanit SemiBold" panose="00000700000000000000" pitchFamily="2" charset="-34"/>
              </a:rPr>
              <a:t>ศูนย์บริหารจัดการจราจรและอุบัติเหตุ กรมทางหลวง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SemiBold" panose="00000700000000000000" pitchFamily="2" charset="-34"/>
                <a:ea typeface="+mn-ea"/>
                <a:cs typeface="Kanit SemiBold" panose="00000700000000000000" pitchFamily="2" charset="-34"/>
              </a:rPr>
              <a:t>(HTOC)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0C49FA-85C6-7E09-0FC7-C2C8F4654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6" y="1450510"/>
            <a:ext cx="3031957" cy="2272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0FF746-2492-86BE-1C33-1ADB2E3EC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21" y="1450510"/>
            <a:ext cx="4171997" cy="2272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870A35-1D7B-F0C4-749A-8230306F4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3" t="25741" r="24200" b="19496"/>
          <a:stretch/>
        </p:blipFill>
        <p:spPr>
          <a:xfrm>
            <a:off x="336886" y="4036063"/>
            <a:ext cx="3334256" cy="215297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DC933C-4D4D-D16B-93AE-AB6E939595B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1" b="29152"/>
          <a:stretch/>
        </p:blipFill>
        <p:spPr bwMode="auto">
          <a:xfrm>
            <a:off x="3824760" y="4036064"/>
            <a:ext cx="3294349" cy="21529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C8FF94-D27D-1B5F-1F08-5FD1354512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7"/>
          <a:stretch/>
        </p:blipFill>
        <p:spPr>
          <a:xfrm>
            <a:off x="9663724" y="4034361"/>
            <a:ext cx="1021606" cy="215468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6770F7-349E-2C18-8356-1198108E2A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"/>
          <a:stretch/>
        </p:blipFill>
        <p:spPr>
          <a:xfrm>
            <a:off x="10847165" y="4034361"/>
            <a:ext cx="1029736" cy="217036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Content Placeholder 17">
            <a:extLst>
              <a:ext uri="{FF2B5EF4-FFF2-40B4-BE49-F238E27FC236}">
                <a16:creationId xmlns:a16="http://schemas.microsoft.com/office/drawing/2014/main" id="{16662DE8-93C2-4796-777E-88AE4C673D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 r="3844" b="9039"/>
          <a:stretch/>
        </p:blipFill>
        <p:spPr bwMode="auto">
          <a:xfrm>
            <a:off x="7280944" y="4034361"/>
            <a:ext cx="2220945" cy="215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649D15-E822-59E0-132C-D9D2D1FCE3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r="5729"/>
          <a:stretch/>
        </p:blipFill>
        <p:spPr>
          <a:xfrm>
            <a:off x="336886" y="1450510"/>
            <a:ext cx="3677203" cy="22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26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1066040" y="1958189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E5A7A4-39D2-0B0B-1795-42BACFCE351B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Crosswalk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EB4650-BB25-5E8E-D707-E8D98CF98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850" y="1861391"/>
            <a:ext cx="6362160" cy="3732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2D2E50-FA0A-20E3-82C3-A02F5A3AF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75" y="1860776"/>
            <a:ext cx="4904575" cy="37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87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1066040" y="1958189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20221001182856">
            <a:hlinkClick r:id="" action="ppaction://media"/>
            <a:extLst>
              <a:ext uri="{FF2B5EF4-FFF2-40B4-BE49-F238E27FC236}">
                <a16:creationId xmlns:a16="http://schemas.microsoft.com/office/drawing/2014/main" id="{9F49EE13-E94A-CA72-B0DB-311AF291DA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5707" y="1573410"/>
            <a:ext cx="7780585" cy="43765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E5A7A4-39D2-0B0B-1795-42BACFCE351B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Crosswalk</a:t>
            </a:r>
          </a:p>
        </p:txBody>
      </p:sp>
    </p:spTree>
    <p:extLst>
      <p:ext uri="{BB962C8B-B14F-4D97-AF65-F5344CB8AC3E}">
        <p14:creationId xmlns:p14="http://schemas.microsoft.com/office/powerpoint/2010/main" val="35612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1066040" y="1958189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E5A7A4-39D2-0B0B-1795-42BACFCE351B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Smart Crosswalk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B28C68-3A0A-0D1F-7616-3521AF359556}"/>
              </a:ext>
            </a:extLst>
          </p:cNvPr>
          <p:cNvGrpSpPr/>
          <p:nvPr/>
        </p:nvGrpSpPr>
        <p:grpSpPr>
          <a:xfrm>
            <a:off x="615698" y="1246093"/>
            <a:ext cx="5297317" cy="5307107"/>
            <a:chOff x="834261" y="-792870"/>
            <a:chExt cx="8138865" cy="81539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7D22C7C-0853-33CD-656B-227CCED16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4261" y="-792870"/>
              <a:ext cx="8138865" cy="55021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D901F4-1C41-8FDC-85D0-C4B8D5D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261" y="4678564"/>
              <a:ext cx="8138865" cy="268247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900305A-78AC-1716-E469-D1A147061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438" y="1246092"/>
            <a:ext cx="5407730" cy="365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8224C7-0C00-C6C2-155E-E8233FE53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868" y="5108647"/>
            <a:ext cx="5405299" cy="1273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EC5152-EDE6-005D-B65D-0CCB15CB3E89}"/>
              </a:ext>
            </a:extLst>
          </p:cNvPr>
          <p:cNvSpPr txBox="1"/>
          <p:nvPr/>
        </p:nvSpPr>
        <p:spPr>
          <a:xfrm>
            <a:off x="622876" y="1232809"/>
            <a:ext cx="16555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Pedestrian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431209-A8B0-05BC-ED99-BD1E17F2813E}"/>
              </a:ext>
            </a:extLst>
          </p:cNvPr>
          <p:cNvSpPr txBox="1"/>
          <p:nvPr/>
        </p:nvSpPr>
        <p:spPr>
          <a:xfrm>
            <a:off x="6278438" y="1246092"/>
            <a:ext cx="16555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44B1FE-3280-B691-152D-12FC4256E198}"/>
              </a:ext>
            </a:extLst>
          </p:cNvPr>
          <p:cNvSpPr txBox="1"/>
          <p:nvPr/>
        </p:nvSpPr>
        <p:spPr>
          <a:xfrm>
            <a:off x="6278438" y="4896905"/>
            <a:ext cx="16555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Violation Data</a:t>
            </a:r>
          </a:p>
        </p:txBody>
      </p:sp>
    </p:spTree>
    <p:extLst>
      <p:ext uri="{BB962C8B-B14F-4D97-AF65-F5344CB8AC3E}">
        <p14:creationId xmlns:p14="http://schemas.microsoft.com/office/powerpoint/2010/main" val="1881894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E62FC8-67B1-4BB0-9529-DC9BD4DE07B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1" b="29152"/>
          <a:stretch/>
        </p:blipFill>
        <p:spPr bwMode="auto">
          <a:xfrm>
            <a:off x="549874" y="3671371"/>
            <a:ext cx="4028041" cy="2612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C2E830-6B3E-EF73-28D3-9BC60EA1A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54" b="49356"/>
          <a:stretch/>
        </p:blipFill>
        <p:spPr>
          <a:xfrm>
            <a:off x="4871864" y="5188259"/>
            <a:ext cx="7034371" cy="1080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7298F5-3D19-B1B9-253C-F61709C041C9}"/>
              </a:ext>
            </a:extLst>
          </p:cNvPr>
          <p:cNvSpPr txBox="1"/>
          <p:nvPr/>
        </p:nvSpPr>
        <p:spPr>
          <a:xfrm>
            <a:off x="753032" y="1487244"/>
            <a:ext cx="11020036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15000"/>
              </a:lnSpc>
              <a:spcAft>
                <a:spcPts val="1000"/>
              </a:spcAft>
            </a:pP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ระบบบริหารจัดการการใช้ช่องจราจรบนทางหลวง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(Lane Management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System : LMS)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เป็นระบบที่ช่วยในการบริหารจัดการการใช้ช่องจราจร เช่นการแนะนำการเปิดใช้ช่องจราจรพิเศษ หรือการแนะนำการใช้ช่องจราจรสำหรับรถแต่ละประเภท เพื่อให้ผู้ใช้ทางสามารถใช้ช่องจราจรได้อย่างถูกต้องและปลอดภัย โดยจะมีการติดตั้งเซ็นเซอร์ตรวจวัดสภาพจราจร  กล้อง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CCTV 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พร้อมป้ายจราจรแบบสลับข้อความ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(VMS)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เพื่อให้ข้อมูล และใช้ในการบริหารจัดการจราจรบนสายทาง</a:t>
            </a:r>
            <a:endParaRPr lang="en-US" sz="2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9A1CE0-5678-466E-2469-AE5F17069ED7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Lane Management System : LMS</a:t>
            </a:r>
          </a:p>
        </p:txBody>
      </p:sp>
    </p:spTree>
    <p:extLst>
      <p:ext uri="{BB962C8B-B14F-4D97-AF65-F5344CB8AC3E}">
        <p14:creationId xmlns:p14="http://schemas.microsoft.com/office/powerpoint/2010/main" val="2831268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A1CE0-5678-466E-2469-AE5F17069ED7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Lane Management System : LMS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82505C-CB62-4606-2E75-3D3A0BCB2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27" y="1273629"/>
            <a:ext cx="10631821" cy="53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78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1066040" y="1846225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ACC3CB-0746-429B-8E55-9C34113BAF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t="5716" r="9986" b="20798"/>
          <a:stretch/>
        </p:blipFill>
        <p:spPr>
          <a:xfrm>
            <a:off x="666199" y="1358248"/>
            <a:ext cx="5897793" cy="3433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F68DF9-3919-F686-8AAD-351E0BAD3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59" y="1358248"/>
            <a:ext cx="5162257" cy="14019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563242-15E9-952E-2A30-E60EA74920FC}"/>
              </a:ext>
            </a:extLst>
          </p:cNvPr>
          <p:cNvSpPr txBox="1"/>
          <p:nvPr/>
        </p:nvSpPr>
        <p:spPr>
          <a:xfrm>
            <a:off x="667957" y="4911854"/>
            <a:ext cx="11218309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15000"/>
              </a:lnSpc>
              <a:spcAft>
                <a:spcPts val="1000"/>
              </a:spcAft>
            </a:pP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ระบบควบคุมการใช้ความเร็วบนทางหลวง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(Speed Enforcement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: SP)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เป็นระบบที่ใช้ในการตรวจจับการใช้ความเร็วเกินกว่าที่กฎหมายกำหนด และบันทึกข้อมูลหลักฐานการกระทำผิด เช่น ภาพถ่าย ความเร็วที่ใช้ หมายเลขทะเบียนรถ ได้โดยอัตโนมัติ โดยจะมีการติดตั้งอุปกรณ์ตรวจจับความเร็ว พร้อมกล้องตรวจจับผู้กระทำผิดบนทางสาย ซึ่งข้อมูลหลักฐานการกระทำผิดจะถูกส่งต่อไปยังเจ้าหน้าที่ตำรวจเพื่อดำเนินการบังคับใช้กฎหมายต่อไป</a:t>
            </a:r>
            <a:endParaRPr lang="en-US" sz="2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DDE4E7-BCFD-E2A5-D5E7-F53929AD289B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 Enforcement : SP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F13E3-0DE3-3C26-8A6D-3C023AC4F5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r="62418" b="8405"/>
          <a:stretch/>
        </p:blipFill>
        <p:spPr bwMode="auto">
          <a:xfrm>
            <a:off x="8238782" y="2795420"/>
            <a:ext cx="1536917" cy="200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6AE7DD-3D10-C681-C094-00386B1AB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8" r="38635" b="8405"/>
          <a:stretch/>
        </p:blipFill>
        <p:spPr bwMode="auto">
          <a:xfrm>
            <a:off x="6596312" y="2795419"/>
            <a:ext cx="1536918" cy="200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2D1EB2-D76A-6CBC-C36F-C343524A1E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7" r="7355" b="12315"/>
          <a:stretch/>
        </p:blipFill>
        <p:spPr bwMode="auto">
          <a:xfrm>
            <a:off x="9881251" y="2789812"/>
            <a:ext cx="1837681" cy="200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9275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1066040" y="1958189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5AE2FE-7B9D-2980-8BF8-1CB67A4FACFF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 Enforcement : SP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CE5046-885C-4244-CCE3-FF41A46F2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967"/>
          <a:stretch/>
        </p:blipFill>
        <p:spPr>
          <a:xfrm>
            <a:off x="461838" y="1701303"/>
            <a:ext cx="4414894" cy="3455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FEC125-1C47-8873-4202-4F8922512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03" t="13400" r="10044"/>
          <a:stretch/>
        </p:blipFill>
        <p:spPr>
          <a:xfrm>
            <a:off x="7845793" y="2189329"/>
            <a:ext cx="3799360" cy="2306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9E0CCE-1A4F-F850-9453-D79CE10DD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98" t="8105" r="277" b="4234"/>
          <a:stretch/>
        </p:blipFill>
        <p:spPr>
          <a:xfrm>
            <a:off x="5038165" y="1403478"/>
            <a:ext cx="2646195" cy="393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02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1066040" y="1958189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022A6-10C7-2D6B-E698-F409CCCB6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4013251"/>
            <a:ext cx="4319299" cy="2432800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9F616D-25DA-0D47-1776-BCACEAE79BFC}"/>
              </a:ext>
            </a:extLst>
          </p:cNvPr>
          <p:cNvSpPr txBox="1"/>
          <p:nvPr/>
        </p:nvSpPr>
        <p:spPr>
          <a:xfrm>
            <a:off x="546548" y="1257199"/>
            <a:ext cx="7637684" cy="306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thaiDist">
              <a:lnSpc>
                <a:spcPct val="115000"/>
              </a:lnSpc>
              <a:spcAft>
                <a:spcPts val="1000"/>
              </a:spcAft>
            </a:pP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ระบบควบคุมการใช้ช่องจราจรและความเร็วบนทางหลวง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(Lane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and Speed Enforcement) 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เป็นระบบที่ใช้ในการตรวจจับการใช้ช่องจราจรผิดประเภท และการใช้ความเร็วเกินกว่าที่กฎหมายกำหนด และบันทึกข้อมูลหลักฐานการกระทำผิด เช่น ภาพถ่าย ช่องจราจรที่ใช้ ความเร็วที่ใช้ หมายเลขทะเบียนรถ ได้โดยอัตโนมัติ โดยจะมีการติดตั้งอุปกรณ์ตรวจจับการใช้ช่องจราจร ความเร็ว และประเภทของยานพาหนะ พร้อมกล้องตรวจจับผู้กระทำผิดบนทางสาย ซึ่งข้อมูลหลักฐานการกระทำผิดจะถูกส่งต่อไปยังเจ้าหน้าที่ตำรวจเพื่อดำเนินการบังคับใช้กฎหมายต่อไป</a:t>
            </a:r>
            <a:endParaRPr lang="en-US" sz="2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D028FC-8BA7-EE6A-8BD7-F5569EBF2823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Lane and Speed Enforcement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F28F1F-47BD-CDBA-C1DD-AAA654C9D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1451383"/>
            <a:ext cx="3623074" cy="512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29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ประโยชน์ที่ได้รับ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36648" y="1600200"/>
            <a:ext cx="7919792" cy="4495800"/>
          </a:xfrm>
        </p:spPr>
        <p:txBody>
          <a:bodyPr/>
          <a:lstStyle/>
          <a:p>
            <a:r>
              <a:rPr lang="th-TH" dirty="0"/>
              <a:t>ช่วยบรรเทาปัญหาการจราจรติดขัด</a:t>
            </a:r>
          </a:p>
          <a:p>
            <a:r>
              <a:rPr lang="th-TH" dirty="0"/>
              <a:t>ลดโอกาสการเกิด และลดความรุนแรงของอุบัติเหตุ โดยเฉพาะอุบัติเหตุซ้ำซ้อน อุบัติเหตุที่เกิดการการใช้ความเร็วเกินกว่าที่กฎหมายกำหนด</a:t>
            </a:r>
          </a:p>
        </p:txBody>
      </p:sp>
    </p:spTree>
    <p:extLst>
      <p:ext uri="{BB962C8B-B14F-4D97-AF65-F5344CB8AC3E}">
        <p14:creationId xmlns:p14="http://schemas.microsoft.com/office/powerpoint/2010/main" val="1922939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ระบบสารสนเทศของสำนักอำนวยความปลอดภัย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245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2783BF-38D4-41F5-9159-D21922E9794E}"/>
              </a:ext>
            </a:extLst>
          </p:cNvPr>
          <p:cNvSpPr/>
          <p:nvPr/>
        </p:nvSpPr>
        <p:spPr>
          <a:xfrm>
            <a:off x="0" y="0"/>
            <a:ext cx="12192000" cy="833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DBB67-AD28-4D66-91BE-FB0AA817F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7" y="122237"/>
            <a:ext cx="11401425" cy="673100"/>
          </a:xfrm>
        </p:spPr>
        <p:txBody>
          <a:bodyPr>
            <a:normAutofit fontScale="90000"/>
          </a:bodyPr>
          <a:lstStyle/>
          <a:p>
            <a:r>
              <a:rPr lang="th-TH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ความเป็นมาของ </a:t>
            </a:r>
            <a:r>
              <a:rPr lang="en-US" dirty="0">
                <a:solidFill>
                  <a:schemeClr val="bg1"/>
                </a:solidFill>
                <a:latin typeface="supermarket" panose="02000000000000000000" pitchFamily="2" charset="0"/>
                <a:cs typeface="supermarket" panose="02000000000000000000" pitchFamily="2" charset="0"/>
              </a:rPr>
              <a:t>HTOC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29556A-9EE7-4381-92E0-5021BA496F37}"/>
              </a:ext>
            </a:extLst>
          </p:cNvPr>
          <p:cNvSpPr/>
          <p:nvPr/>
        </p:nvSpPr>
        <p:spPr>
          <a:xfrm>
            <a:off x="374124" y="1006000"/>
            <a:ext cx="1148316" cy="49973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34D793-5546-4F96-B03D-2EE7FBFE2B28}"/>
              </a:ext>
            </a:extLst>
          </p:cNvPr>
          <p:cNvSpPr txBox="1">
            <a:spLocks/>
          </p:cNvSpPr>
          <p:nvPr/>
        </p:nvSpPr>
        <p:spPr>
          <a:xfrm>
            <a:off x="1935840" y="1006000"/>
            <a:ext cx="10336628" cy="54387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โครงการจ้างที่ปรึกษางานจัดตั้งศูนย์บริหารจัดการจราจรและอุบัติเหตุ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ศึกษาแนวทางการจัดตั้งศูนย์บริหารจัดการจราจรและอุบัติเหตุ กรมทางหลวง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จัดทำแผนพัฒนาระบบ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ITS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และแผนการติดตั้งระบบต่าง ๆ เพื่อสนับสนุนการดำเนินงานของศูนย์ โดยแบ่งเป็นแผนระยะสั้น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(5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ปี) กลาง 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ปี) ยาว 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20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ดำเนินการติดตั้งอุปกรณ์ และระบบ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ITS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ต่าง ๆ บนสายทาง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ครอบคลุมทางหลวงสายหลักสู่ภูมิภาคต่าง ๆ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เริ่มดำเนินการศูนย์บริหารจัดการจราจรและอุบัติเหตุชั่วคราว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ชั้น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อาคารพิพิธภัณฑ์ กรมทางหลวง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กท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ปรับปรุงอาคารพิพิธภัณฑ์ เป็น อาคารศูนย์บริหารจัดการจราจรและอุบัติเหตุ กรมทางหลวง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(HTOC)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แล้วเสร็จ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โครงการศึกษาจัดทำแผนพัฒนาศูนย์บริหารจราจรกลาง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(HTOC)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พ.ศ.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2567-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พ.ศ.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2570</a:t>
            </a:r>
          </a:p>
          <a:p>
            <a:pPr lvl="1">
              <a:defRPr/>
            </a:pPr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ศึกษาทบทวนแผนพัฒนาระบบ </a:t>
            </a:r>
            <a:r>
              <a:rPr lang="en-US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ITS </a:t>
            </a:r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และแผนการติดตั้งระบบต่าง ๆ เพื่อสนับสนุนการดำเนินงานของศูนย์ พ.ศ. </a:t>
            </a:r>
            <a:r>
              <a:rPr lang="en-US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2567 - 2570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0CE602-7734-47C0-9B5E-78E857E4CF29}"/>
              </a:ext>
            </a:extLst>
          </p:cNvPr>
          <p:cNvSpPr txBox="1">
            <a:spLocks/>
          </p:cNvSpPr>
          <p:nvPr/>
        </p:nvSpPr>
        <p:spPr>
          <a:xfrm>
            <a:off x="428326" y="1085572"/>
            <a:ext cx="1094114" cy="49973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130266-98F7-42B8-80D9-3F2753BEAA30}"/>
              </a:ext>
            </a:extLst>
          </p:cNvPr>
          <p:cNvSpPr/>
          <p:nvPr/>
        </p:nvSpPr>
        <p:spPr>
          <a:xfrm>
            <a:off x="186451" y="2741831"/>
            <a:ext cx="1677695" cy="4997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2E834A-357C-4AE1-818D-439BF071BB9A}"/>
              </a:ext>
            </a:extLst>
          </p:cNvPr>
          <p:cNvSpPr txBox="1">
            <a:spLocks/>
          </p:cNvSpPr>
          <p:nvPr/>
        </p:nvSpPr>
        <p:spPr>
          <a:xfrm>
            <a:off x="186451" y="2821403"/>
            <a:ext cx="1677695" cy="49973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2561-2566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01E52F-55CA-47FC-AB23-9B9359BB4B97}"/>
              </a:ext>
            </a:extLst>
          </p:cNvPr>
          <p:cNvSpPr/>
          <p:nvPr/>
        </p:nvSpPr>
        <p:spPr>
          <a:xfrm>
            <a:off x="186451" y="3679284"/>
            <a:ext cx="1677695" cy="4997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8E1C198-8D5B-46CD-8A6C-3CC243B8E503}"/>
              </a:ext>
            </a:extLst>
          </p:cNvPr>
          <p:cNvSpPr txBox="1">
            <a:spLocks/>
          </p:cNvSpPr>
          <p:nvPr/>
        </p:nvSpPr>
        <p:spPr>
          <a:xfrm>
            <a:off x="186452" y="3737186"/>
            <a:ext cx="1677695" cy="499730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ต.ค.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2884B-4707-C864-54F1-E02016DA7124}"/>
              </a:ext>
            </a:extLst>
          </p:cNvPr>
          <p:cNvSpPr/>
          <p:nvPr/>
        </p:nvSpPr>
        <p:spPr>
          <a:xfrm>
            <a:off x="186452" y="4659418"/>
            <a:ext cx="1677695" cy="4997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ม.ค.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1865BC-4DF6-81D8-FBBC-5D47C81EA5E7}"/>
              </a:ext>
            </a:extLst>
          </p:cNvPr>
          <p:cNvSpPr/>
          <p:nvPr/>
        </p:nvSpPr>
        <p:spPr>
          <a:xfrm>
            <a:off x="477338" y="5543284"/>
            <a:ext cx="1148316" cy="4997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7CE1AE-665E-6879-5D21-140B8AFA5C69}"/>
              </a:ext>
            </a:extLst>
          </p:cNvPr>
          <p:cNvSpPr txBox="1">
            <a:spLocks/>
          </p:cNvSpPr>
          <p:nvPr/>
        </p:nvSpPr>
        <p:spPr>
          <a:xfrm>
            <a:off x="590549" y="5581650"/>
            <a:ext cx="1035105" cy="547098"/>
          </a:xfrm>
          <a:prstGeom prst="rect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</a:p>
        </p:txBody>
      </p:sp>
    </p:spTree>
    <p:extLst>
      <p:ext uri="{BB962C8B-B14F-4D97-AF65-F5344CB8AC3E}">
        <p14:creationId xmlns:p14="http://schemas.microsoft.com/office/powerpoint/2010/main" val="3215774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ระบบสารสนเทศอุบัติเหตุบนทางหลวง </a:t>
            </a:r>
            <a:r>
              <a:rPr lang="en-GB" dirty="0"/>
              <a:t>(HAIMS)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36648" y="1453480"/>
            <a:ext cx="8153400" cy="4495800"/>
          </a:xfrm>
        </p:spPr>
        <p:txBody>
          <a:bodyPr/>
          <a:lstStyle/>
          <a:p>
            <a:r>
              <a:rPr lang="en-GB" dirty="0" err="1"/>
              <a:t>Haims</a:t>
            </a:r>
            <a:r>
              <a:rPr lang="en-US" dirty="0"/>
              <a:t>2</a:t>
            </a:r>
            <a:r>
              <a:rPr lang="en-GB" dirty="0"/>
              <a:t>.doh.go.th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9A8E1-543F-0272-90CB-73D8E0321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00"/>
          <a:stretch/>
        </p:blipFill>
        <p:spPr>
          <a:xfrm>
            <a:off x="1715852" y="1992496"/>
            <a:ext cx="8760296" cy="46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67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ระบบสารสนเทศปริมาณจราจรบนทางหลวง</a:t>
            </a:r>
            <a:r>
              <a:rPr lang="en-GB" dirty="0"/>
              <a:t> (TIMS)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36648" y="1525488"/>
            <a:ext cx="8153400" cy="4495800"/>
          </a:xfrm>
        </p:spPr>
        <p:txBody>
          <a:bodyPr/>
          <a:lstStyle/>
          <a:p>
            <a:r>
              <a:rPr lang="en-GB" dirty="0"/>
              <a:t>Tims.doh.go.th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60849"/>
            <a:ext cx="9144000" cy="516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35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76B56-194E-40AD-B320-E5C087D1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ระบบบริหารจัดการความปลอดภัยทางถนน </a:t>
            </a:r>
            <a:r>
              <a:rPr lang="en-GB" dirty="0"/>
              <a:t>(HSMS)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99C82-4815-4D4C-A9E1-CAE730F6C98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Hsms.doh.go.th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213509-1B66-404D-B0EB-D6369584F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0192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18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76B56-194E-40AD-B320-E5C087D1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ระบบสำรวจข้อมูลปริมาณจราจร ชนิดติดตั้งถาวร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99C82-4815-4D4C-A9E1-CAE730F6C98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www.highwaytraffic.go.th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8DF34-8378-0BD5-2BDD-E9E5BEBCA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8" t="13250" r="21060" b="6951"/>
          <a:stretch/>
        </p:blipFill>
        <p:spPr>
          <a:xfrm>
            <a:off x="2495600" y="2155367"/>
            <a:ext cx="6048672" cy="45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20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3F0FB-2074-4C96-A8E7-C8953CEA1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134" y="346033"/>
            <a:ext cx="7704667" cy="824845"/>
          </a:xfrm>
        </p:spPr>
        <p:txBody>
          <a:bodyPr>
            <a:norm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ระบบสำรวจปริมาณจราจรชนิดติดตั้งถาวร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2A487-B0B9-4F5B-8FA9-2985A0F6D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844824"/>
            <a:ext cx="7926197" cy="510426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สำนักอำนวยความปลอดภัย มีภารกิจในการเก็บข้อมูลการจราจรบนโครงข่ายทางหลวงกว่า 60,000 กิโลเมตรทั่วประเทศ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เพื่อใช้ประกอบการออกแบบและการวางแผนพัฒนาและบำรุงรักษาโครงข่ายทางหลวง และเพื่อสนับสนุนนโยบายของรัฐด้านการขนส่งและโลจิสติก</a:t>
            </a:r>
            <a:r>
              <a:rPr lang="th-TH" sz="2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ส์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โดยตั้งแต่ปีงบประมาณ พ.ศ. 2553 </a:t>
            </a:r>
            <a:r>
              <a:rPr lang="en-GB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– 256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GB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ได้ดำเนินการจัดซื้อและติดตั้ง</a:t>
            </a:r>
            <a:r>
              <a:rPr lang="th-TH" sz="2800" i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เครื่องสำรวจปริมาณจราจรพร้อมข้อมูลความเร็วและข้อมูลอื่น ๆ ที่สำคัญ ชนิดสั่งการทางไกล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บนจุดสำรวจปริมาณจราจรถาวรทั่วประเทศ จำนวนทั้งสิ้น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470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ชุด</a:t>
            </a:r>
            <a:r>
              <a:rPr lang="en-GB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389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แห่ง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มีแผนติดตั้งทั้งสิ้น </a:t>
            </a:r>
            <a:r>
              <a:rPr lang="en-GB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500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ชุด เพื่อให้ครอบคลุมโครงข่ายทางหลวงทั่วประเทศ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F189D-3FF1-182B-5B05-DA2F7600E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117" y="1666875"/>
            <a:ext cx="305729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98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CD5C-8E1E-4D74-A0AF-25C3F859E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134" y="457201"/>
            <a:ext cx="7704667" cy="862552"/>
          </a:xfrm>
        </p:spPr>
        <p:txBody>
          <a:bodyPr/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เครื่องสำรวจปริมาณจราจรชนิดติดตั้งถาวร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C887B-2AE3-4454-AC17-B67858017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170" y="1556793"/>
            <a:ext cx="8064631" cy="5382705"/>
          </a:xfrm>
        </p:spPr>
        <p:txBody>
          <a:bodyPr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เก็บข้อมูลปริมาณจราจรแยกประเภท</a:t>
            </a:r>
            <a:r>
              <a:rPr lang="en-GB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ความเร็วเฉลี่ย</a:t>
            </a:r>
            <a:r>
              <a:rPr lang="en-GB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GB" dirty="0">
                <a:latin typeface="TH SarabunPSK" panose="020B0500040200020003" pitchFamily="34" charset="-34"/>
                <a:cs typeface="TH SarabunPSK" panose="020B0500040200020003" pitchFamily="34" charset="-34"/>
              </a:rPr>
              <a:t>Occupancy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ตลอด </a:t>
            </a:r>
            <a:r>
              <a:rPr lang="en-GB" dirty="0">
                <a:latin typeface="TH SarabunPSK" panose="020B0500040200020003" pitchFamily="34" charset="-34"/>
                <a:cs typeface="TH SarabunPSK" panose="020B0500040200020003" pitchFamily="34" charset="-34"/>
              </a:rPr>
              <a:t>24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ชั่วโมง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ส่งข้อมูลมายังเครื่องแม่ข่ายของ สป. ผ่านระบบ </a:t>
            </a:r>
            <a:r>
              <a:rPr lang="en-GB" dirty="0">
                <a:latin typeface="TH SarabunPSK" panose="020B0500040200020003" pitchFamily="34" charset="-34"/>
                <a:cs typeface="TH SarabunPSK" panose="020B0500040200020003" pitchFamily="34" charset="-34"/>
              </a:rPr>
              <a:t>ADSL, </a:t>
            </a:r>
            <a:r>
              <a:rPr lang="en-GB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fttx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 </a:t>
            </a:r>
            <a:r>
              <a:rPr lang="en-GB" dirty="0">
                <a:latin typeface="TH SarabunPSK" panose="020B0500040200020003" pitchFamily="34" charset="-34"/>
                <a:cs typeface="TH SarabunPSK" panose="020B0500040200020003" pitchFamily="34" charset="-34"/>
              </a:rPr>
              <a:t>3G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DE9284-D297-455A-BD86-F9A825FF60D2}"/>
              </a:ext>
            </a:extLst>
          </p:cNvPr>
          <p:cNvGrpSpPr/>
          <p:nvPr/>
        </p:nvGrpSpPr>
        <p:grpSpPr>
          <a:xfrm>
            <a:off x="5012231" y="3140968"/>
            <a:ext cx="2865007" cy="3600401"/>
            <a:chOff x="4470051" y="2175234"/>
            <a:chExt cx="2955014" cy="3940019"/>
          </a:xfrm>
        </p:grpSpPr>
        <p:pic>
          <p:nvPicPr>
            <p:cNvPr id="1026" name="Picture 2" descr="http://highwaytraffic.go.th/DOHWeb/upload_images/image4c70ad2ee1684fc29ae060c625ed3109.jpg">
              <a:extLst>
                <a:ext uri="{FF2B5EF4-FFF2-40B4-BE49-F238E27FC236}">
                  <a16:creationId xmlns:a16="http://schemas.microsoft.com/office/drawing/2014/main" id="{30C0F5BF-0506-4E88-8B5A-18306E0AB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0051" y="2175234"/>
              <a:ext cx="2955014" cy="3940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ADF21C-D67A-4AEB-A71D-4A8F8B066B7C}"/>
                </a:ext>
              </a:extLst>
            </p:cNvPr>
            <p:cNvSpPr txBox="1"/>
            <p:nvPr/>
          </p:nvSpPr>
          <p:spPr>
            <a:xfrm>
              <a:off x="6099142" y="2441542"/>
              <a:ext cx="1159497" cy="40417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CCTV</a:t>
              </a:r>
              <a:endParaRPr lang="th-TH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300C25-3B32-4A62-9737-9AA3E1306A27}"/>
                </a:ext>
              </a:extLst>
            </p:cNvPr>
            <p:cNvSpPr txBox="1"/>
            <p:nvPr/>
          </p:nvSpPr>
          <p:spPr>
            <a:xfrm>
              <a:off x="6180727" y="5212794"/>
              <a:ext cx="1244338" cy="7072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Microwave Radar</a:t>
              </a:r>
              <a:endParaRPr lang="th-TH" sz="1800" dirty="0"/>
            </a:p>
          </p:txBody>
        </p:sp>
      </p:grpSp>
      <p:pic>
        <p:nvPicPr>
          <p:cNvPr id="1028" name="Picture 4" descr="http://highwaytraffic.go.th/DOHWeb/upload_images/image896f7ad8806a4e14adb16919a5c47957.jpg">
            <a:extLst>
              <a:ext uri="{FF2B5EF4-FFF2-40B4-BE49-F238E27FC236}">
                <a16:creationId xmlns:a16="http://schemas.microsoft.com/office/drawing/2014/main" id="{C9EC2D28-6016-4BB9-9D94-D2278580D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492" y="3140967"/>
            <a:ext cx="2397717" cy="319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B8CF6F-9B7C-46E5-B391-78E90E8F418A}"/>
              </a:ext>
            </a:extLst>
          </p:cNvPr>
          <p:cNvSpPr txBox="1"/>
          <p:nvPr/>
        </p:nvSpPr>
        <p:spPr>
          <a:xfrm>
            <a:off x="8901379" y="6372036"/>
            <a:ext cx="78794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ตู้ควบคุม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BC5AF1-4C22-4BEA-9C6F-60A8761FC96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1364" y="3823196"/>
            <a:ext cx="3672408" cy="23079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628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หลักการทำงานของ </a:t>
            </a:r>
            <a:r>
              <a:rPr lang="en-GB" dirty="0"/>
              <a:t>Microwave</a:t>
            </a:r>
            <a:endParaRPr lang="th-TH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132873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th-TH" sz="2800" u="sng" dirty="0"/>
              <a:t>หลักการ</a:t>
            </a:r>
            <a:r>
              <a:rPr lang="en-GB" sz="2800" dirty="0"/>
              <a:t>: </a:t>
            </a:r>
            <a:r>
              <a:rPr lang="th-TH" sz="2800" dirty="0"/>
              <a:t>การส่ง และการสะท้อนกลับของคลื่น </a:t>
            </a:r>
            <a:r>
              <a:rPr lang="en-GB" sz="2800" dirty="0"/>
              <a:t>microwave</a:t>
            </a:r>
            <a:endParaRPr lang="th-TH" sz="2800" dirty="0"/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819401"/>
            <a:ext cx="7848600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6019800" y="6477000"/>
            <a:ext cx="2878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/>
              <a:t>SOURCE: Traffic Detector Handbook</a:t>
            </a:r>
            <a:endParaRPr lang="th-TH" sz="1400"/>
          </a:p>
        </p:txBody>
      </p:sp>
    </p:spTree>
    <p:extLst>
      <p:ext uri="{BB962C8B-B14F-4D97-AF65-F5344CB8AC3E}">
        <p14:creationId xmlns:p14="http://schemas.microsoft.com/office/powerpoint/2010/main" val="3436572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หลักการทำงานของ </a:t>
            </a:r>
            <a:r>
              <a:rPr lang="en-GB" dirty="0"/>
              <a:t>Microwave radar</a:t>
            </a:r>
            <a:endParaRPr lang="th-TH" dirty="0"/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8001000" y="5943601"/>
            <a:ext cx="12843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/>
              <a:t>SOURCE: RTMS</a:t>
            </a:r>
            <a:endParaRPr lang="th-TH" sz="1400"/>
          </a:p>
        </p:txBody>
      </p:sp>
      <p:pic>
        <p:nvPicPr>
          <p:cNvPr id="197638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90800" y="2362201"/>
            <a:ext cx="6781800" cy="3457575"/>
          </a:xfrm>
          <a:noFill/>
          <a:ln/>
        </p:spPr>
      </p:pic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1981200" y="16002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th-TH" sz="3200" dirty="0"/>
              <a:t>ยิงด้านข้าง</a:t>
            </a:r>
            <a:r>
              <a:rPr lang="th-TH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8439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7F7C51-0F31-67CC-36AE-5571825CA836}"/>
              </a:ext>
            </a:extLst>
          </p:cNvPr>
          <p:cNvSpPr/>
          <p:nvPr/>
        </p:nvSpPr>
        <p:spPr>
          <a:xfrm>
            <a:off x="9625" y="0"/>
            <a:ext cx="12192000" cy="8855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SemiBold" panose="00000700000000000000" pitchFamily="2" charset="-34"/>
                <a:ea typeface="+mn-ea"/>
                <a:cs typeface="Kanit SemiBold" panose="00000700000000000000" pitchFamily="2" charset="-34"/>
              </a:rPr>
              <a:t>การนำข้อมูลมาใช้ประโยชน์ภายในหน่วยงาน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 SemiBold" panose="00000700000000000000" pitchFamily="2" charset="-34"/>
              <a:ea typeface="+mn-ea"/>
              <a:cs typeface="Kanit SemiBold" panose="00000700000000000000" pitchFamily="2" charset="-3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D50F9B-A392-CFD4-D3E2-55DDEC325E2C}"/>
              </a:ext>
            </a:extLst>
          </p:cNvPr>
          <p:cNvSpPr txBox="1">
            <a:spLocks/>
          </p:cNvSpPr>
          <p:nvPr/>
        </p:nvSpPr>
        <p:spPr>
          <a:xfrm>
            <a:off x="800100" y="1211584"/>
            <a:ext cx="10515599" cy="29794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เก็บข้อมูลปริมาณจราจร ตลอด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24 </a:t>
            </a: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ชม. </a:t>
            </a:r>
            <a:r>
              <a:rPr kumimoji="0" lang="th-TH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ตลอดทั้ง</a:t>
            </a: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ข้อมูลพื้นฐานในการคำนวณค่า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AADT </a:t>
            </a: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ของจุดสำรวจปริมาณจราจรชนิดคนแจงนับของกรมทางหลวง ทั่วประเทศ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คำนวณค่า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Traffic Parameter </a:t>
            </a: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ต่าง ๆ ที่ใช้ในการออกแบบ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ข้อมูลแบบ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Real-Time </a:t>
            </a: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เอามาใช้วางแผนบริหารจัดการจราจร และเผยแพร่ข้อมูลให้กับผู้ใช้ทาง</a:t>
            </a: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A5CECA41-22EB-A5D1-1FA5-C2CB5ED77F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9198" y="4351422"/>
            <a:ext cx="2633441" cy="18620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A266AB3-6C02-E985-F591-9F230E522FAD}"/>
              </a:ext>
            </a:extLst>
          </p:cNvPr>
          <p:cNvSpPr txBox="1">
            <a:spLocks/>
          </p:cNvSpPr>
          <p:nvPr/>
        </p:nvSpPr>
        <p:spPr>
          <a:xfrm>
            <a:off x="8613303" y="6364287"/>
            <a:ext cx="2664296" cy="493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www.highwaytraffic.go.th</a:t>
            </a:r>
            <a:endParaRPr kumimoji="0" lang="th-TH" sz="2400" b="1" i="0" u="sng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D175951-4CFE-1DA4-4B0D-EF58DDE71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88" y="4351422"/>
            <a:ext cx="3137497" cy="2260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694FBEB-F562-82E6-F047-F4A1EB887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05" y="4351422"/>
            <a:ext cx="4249370" cy="2260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080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7F7C51-0F31-67CC-36AE-5571825CA836}"/>
              </a:ext>
            </a:extLst>
          </p:cNvPr>
          <p:cNvSpPr/>
          <p:nvPr/>
        </p:nvSpPr>
        <p:spPr>
          <a:xfrm>
            <a:off x="9625" y="0"/>
            <a:ext cx="12192000" cy="8855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SemiBold" panose="00000700000000000000" pitchFamily="2" charset="-34"/>
                <a:ea typeface="+mn-ea"/>
                <a:cs typeface="Kanit SemiBold" panose="00000700000000000000" pitchFamily="2" charset="-34"/>
              </a:rPr>
              <a:t>หน่วยงานภายนอกที่นำข้อมูลไปใช้ประโยชน์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 SemiBold" panose="00000700000000000000" pitchFamily="2" charset="-34"/>
              <a:ea typeface="+mn-ea"/>
              <a:cs typeface="Kanit SemiBold" panose="00000700000000000000" pitchFamily="2" charset="-3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D50F9B-A392-CFD4-D3E2-55DDEC325E2C}"/>
              </a:ext>
            </a:extLst>
          </p:cNvPr>
          <p:cNvSpPr txBox="1">
            <a:spLocks/>
          </p:cNvSpPr>
          <p:nvPr/>
        </p:nvSpPr>
        <p:spPr>
          <a:xfrm>
            <a:off x="800100" y="1211584"/>
            <a:ext cx="10515599" cy="2979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ศูนย์บริหารสถานการณ์แพร่ระบาดของโรคติดเชื้อไวรัสโคโนน่า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2019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9DAEAAE0-2FF8-50C9-3450-FD22470CE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05" y="2036679"/>
            <a:ext cx="8147901" cy="458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24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7F7C51-0F31-67CC-36AE-5571825CA836}"/>
              </a:ext>
            </a:extLst>
          </p:cNvPr>
          <p:cNvSpPr/>
          <p:nvPr/>
        </p:nvSpPr>
        <p:spPr>
          <a:xfrm>
            <a:off x="9625" y="0"/>
            <a:ext cx="12192000" cy="8855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SemiBold" panose="00000700000000000000" pitchFamily="2" charset="-34"/>
                <a:ea typeface="+mn-ea"/>
                <a:cs typeface="Kanit SemiBold" panose="00000700000000000000" pitchFamily="2" charset="-34"/>
              </a:rPr>
              <a:t>ภารกิจ หน้าที่ ความรับผิดชอบ ในปัจจุบันของ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SemiBold" panose="00000700000000000000" pitchFamily="2" charset="-34"/>
                <a:ea typeface="+mn-ea"/>
                <a:cs typeface="Kanit SemiBold" panose="00000700000000000000" pitchFamily="2" charset="-34"/>
              </a:rPr>
              <a:t>HTOC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606F5A-AC50-7525-4BB3-14214CB09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1915963"/>
            <a:ext cx="5092450" cy="381761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D50F9B-A392-CFD4-D3E2-55DDEC325E2C}"/>
              </a:ext>
            </a:extLst>
          </p:cNvPr>
          <p:cNvSpPr txBox="1">
            <a:spLocks/>
          </p:cNvSpPr>
          <p:nvPr/>
        </p:nvSpPr>
        <p:spPr>
          <a:xfrm>
            <a:off x="104875" y="1316360"/>
            <a:ext cx="6153150" cy="5016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ภารกิจ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ติดตามสถานการณ์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ด้านการจราจรและอุบัติเหตุ บน   ทางหลวงสายหลักภายในรัศมี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250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กม. รอบ กทม.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ประสานงาน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</a:t>
            </a:r>
            <a:r>
              <a:rPr kumimoji="0" lang="th-TH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สนับสนุนการปฏิบัติงาน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ของหน่วยงานที่เกี่ยวข้องในการบริหารจัดการจราจร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เผยแพร่ข้อมูล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ให้กับประชาชนผู้ใช้ทางผ่านป้าย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VMS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ที่ติดตั้งบนสายทาง ผ่าน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Mobile Application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Social Media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ศึกษา วิเคราะห์ข้อมูลด้านการจราจร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และสนับสนุนข้อมูลด้านการจราจรกับหน่วยงานที่เกี่ยวข้อง เพื่อใช้ประกอบการวางแผน และบริหารจัดการจราจร (สป.)</a:t>
            </a:r>
          </a:p>
        </p:txBody>
      </p:sp>
    </p:spTree>
    <p:extLst>
      <p:ext uri="{BB962C8B-B14F-4D97-AF65-F5344CB8AC3E}">
        <p14:creationId xmlns:p14="http://schemas.microsoft.com/office/powerpoint/2010/main" val="2209023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7F7C51-0F31-67CC-36AE-5571825CA836}"/>
              </a:ext>
            </a:extLst>
          </p:cNvPr>
          <p:cNvSpPr/>
          <p:nvPr/>
        </p:nvSpPr>
        <p:spPr>
          <a:xfrm>
            <a:off x="9625" y="0"/>
            <a:ext cx="12192000" cy="8855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SemiBold" panose="00000700000000000000" pitchFamily="2" charset="-34"/>
                <a:ea typeface="+mn-ea"/>
                <a:cs typeface="Kanit SemiBold" panose="00000700000000000000" pitchFamily="2" charset="-34"/>
              </a:rPr>
              <a:t>หน่วยงานภายนอกที่นำข้อมูลไปใช้ประโยชน์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 SemiBold" panose="00000700000000000000" pitchFamily="2" charset="-34"/>
              <a:ea typeface="+mn-ea"/>
              <a:cs typeface="Kanit SemiBold" panose="00000700000000000000" pitchFamily="2" charset="-3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D50F9B-A392-CFD4-D3E2-55DDEC325E2C}"/>
              </a:ext>
            </a:extLst>
          </p:cNvPr>
          <p:cNvSpPr txBox="1">
            <a:spLocks/>
          </p:cNvSpPr>
          <p:nvPr/>
        </p:nvSpPr>
        <p:spPr>
          <a:xfrm>
            <a:off x="800100" y="1211584"/>
            <a:ext cx="10515599" cy="2979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ธนาคารแห่งประเทศไทย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959FA37-55D3-05B4-A565-720783BE4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7801" r="14563" b="5201"/>
          <a:stretch/>
        </p:blipFill>
        <p:spPr>
          <a:xfrm>
            <a:off x="1734342" y="1886743"/>
            <a:ext cx="812773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40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7F7C51-0F31-67CC-36AE-5571825CA836}"/>
              </a:ext>
            </a:extLst>
          </p:cNvPr>
          <p:cNvSpPr/>
          <p:nvPr/>
        </p:nvSpPr>
        <p:spPr>
          <a:xfrm>
            <a:off x="9625" y="0"/>
            <a:ext cx="12192000" cy="8855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 SemiBold" panose="00000700000000000000" pitchFamily="2" charset="-34"/>
                <a:ea typeface="+mn-ea"/>
                <a:cs typeface="Kanit SemiBold" panose="00000700000000000000" pitchFamily="2" charset="-34"/>
              </a:rPr>
              <a:t>หน่วยงานภายนอกที่นำข้อมูลไปใช้ประโยชน์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 SemiBold" panose="00000700000000000000" pitchFamily="2" charset="-34"/>
              <a:ea typeface="+mn-ea"/>
              <a:cs typeface="Kanit SemiBold" panose="00000700000000000000" pitchFamily="2" charset="-3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D50F9B-A392-CFD4-D3E2-55DDEC325E2C}"/>
              </a:ext>
            </a:extLst>
          </p:cNvPr>
          <p:cNvSpPr txBox="1">
            <a:spLocks/>
          </p:cNvSpPr>
          <p:nvPr/>
        </p:nvSpPr>
        <p:spPr>
          <a:xfrm>
            <a:off x="800100" y="1211584"/>
            <a:ext cx="10791825" cy="2979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สำนักงานกองทุนสนับสนุนการเสริมสร้างสุขภาพ (สสส.) และภาคีเครือข่ายของ สสส.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A8C86-1FE4-BAD3-8918-9AC41EA0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36" t="9077" b="10625"/>
          <a:stretch/>
        </p:blipFill>
        <p:spPr>
          <a:xfrm>
            <a:off x="1777911" y="2040682"/>
            <a:ext cx="8351159" cy="445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26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th-TH" dirty="0">
                <a:latin typeface="TH SarabunPSK" pitchFamily="34" charset="-34"/>
                <a:cs typeface="TH SarabunPSK" pitchFamily="34" charset="-34"/>
              </a:rPr>
              <a:t>ขอขอบคุณ </a:t>
            </a:r>
            <a:br>
              <a:rPr lang="en-US" dirty="0">
                <a:latin typeface="TH SarabunPSK" pitchFamily="34" charset="-34"/>
                <a:cs typeface="TH SarabunPSK" pitchFamily="34" charset="-34"/>
              </a:rPr>
            </a:br>
            <a:r>
              <a:rPr lang="en-US" dirty="0">
                <a:latin typeface="TH SarabunPSK" pitchFamily="34" charset="-34"/>
                <a:cs typeface="TH SarabunPSK" pitchFamily="34" charset="-34"/>
              </a:rPr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633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052B68-CC46-B44B-D9BC-1D4EDA9E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AFD9CD-4837-9099-7C6E-C93912D6FF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17"/>
          <p:cNvSpPr txBox="1">
            <a:spLocks/>
          </p:cNvSpPr>
          <p:nvPr/>
        </p:nvSpPr>
        <p:spPr>
          <a:xfrm>
            <a:off x="1066040" y="1958189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43231B-BBD9-2225-DDAD-DBAAF5320E51}"/>
              </a:ext>
            </a:extLst>
          </p:cNvPr>
          <p:cNvGrpSpPr/>
          <p:nvPr/>
        </p:nvGrpSpPr>
        <p:grpSpPr>
          <a:xfrm>
            <a:off x="-549008" y="1088136"/>
            <a:ext cx="12218393" cy="5563328"/>
            <a:chOff x="-620128" y="1255048"/>
            <a:chExt cx="12218393" cy="5563328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3CA8B489-3972-EB16-B89B-20C2B60ABAD4}"/>
                </a:ext>
              </a:extLst>
            </p:cNvPr>
            <p:cNvGraphicFramePr/>
            <p:nvPr/>
          </p:nvGraphicFramePr>
          <p:xfrm>
            <a:off x="-620128" y="1255048"/>
            <a:ext cx="8344992" cy="55633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20AB18-8682-6E93-12DB-D67463D9391A}"/>
                </a:ext>
              </a:extLst>
            </p:cNvPr>
            <p:cNvSpPr txBox="1"/>
            <p:nvPr/>
          </p:nvSpPr>
          <p:spPr>
            <a:xfrm>
              <a:off x="6990080" y="1676522"/>
              <a:ext cx="4608185" cy="147732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rPr>
                <a:t>•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Traffic Surveillance: 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Travel Time Estimation: TT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Advanced Traveler Information Systems : ATIS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Weather Monitoring System : WMS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Variable Speed Warning : VSW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9E9DF5-DA5C-721D-DFD7-293BF9065725}"/>
                </a:ext>
              </a:extLst>
            </p:cNvPr>
            <p:cNvSpPr txBox="1"/>
            <p:nvPr/>
          </p:nvSpPr>
          <p:spPr>
            <a:xfrm>
              <a:off x="7724864" y="3575047"/>
              <a:ext cx="3416705" cy="92333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rPr>
                <a:t>•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Adaptive Traffic Control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Smart Crosswalk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Lane Management System : LMS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AC3259-B961-C145-2363-4F2071C5D746}"/>
                </a:ext>
              </a:extLst>
            </p:cNvPr>
            <p:cNvSpPr txBox="1"/>
            <p:nvPr/>
          </p:nvSpPr>
          <p:spPr>
            <a:xfrm>
              <a:off x="6990080" y="5335211"/>
              <a:ext cx="3116046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rPr>
                <a:t>•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Speed Enforcement : SP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• Lane and Speed Enforcement</a:t>
              </a: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A155DAB5-29CE-6314-8C72-7B9E33A6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410340"/>
            <a:ext cx="11335433" cy="640080"/>
          </a:xfrm>
        </p:spPr>
        <p:txBody>
          <a:bodyPr>
            <a:no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ระบบ</a:t>
            </a:r>
            <a:r>
              <a:rPr lang="en-US" dirty="0">
                <a:solidFill>
                  <a:schemeClr val="bg1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 ITS </a:t>
            </a:r>
            <a:r>
              <a:rPr lang="th-TH" dirty="0">
                <a:solidFill>
                  <a:schemeClr val="bg1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ต่าง ๆ ที่ช่วยสนับสนุนการดำเนินงานของ </a:t>
            </a:r>
            <a:br>
              <a:rPr lang="th-TH" dirty="0">
                <a:solidFill>
                  <a:schemeClr val="bg1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</a:br>
            <a:r>
              <a:rPr lang="th-TH" dirty="0">
                <a:solidFill>
                  <a:schemeClr val="bg1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ศูนย์บริหารจัดการจราจรและอุบัติเหตุ กรมทางหลวง </a:t>
            </a:r>
            <a:r>
              <a:rPr lang="en-US" dirty="0">
                <a:solidFill>
                  <a:schemeClr val="bg1"/>
                </a:solidFill>
                <a:latin typeface="Kanit SemiBold" panose="00000700000000000000" pitchFamily="2" charset="-34"/>
                <a:cs typeface="Kanit SemiBold" panose="00000700000000000000" pitchFamily="2" charset="-34"/>
              </a:rPr>
              <a:t>(HTOC)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46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1066040" y="1958189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626253-7049-1910-7387-70469E1036F3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Traffic Surveillance: 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2556C5-2A0D-2F05-BB6E-135978CBA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0" t="12802" r="9279" b="5516"/>
          <a:stretch/>
        </p:blipFill>
        <p:spPr>
          <a:xfrm>
            <a:off x="6312024" y="3189982"/>
            <a:ext cx="5486747" cy="3078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2D8E3-04D7-69FA-769F-3EE6EE579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36" t="35254" r="31255" b="29813"/>
          <a:stretch/>
        </p:blipFill>
        <p:spPr>
          <a:xfrm>
            <a:off x="263352" y="3189982"/>
            <a:ext cx="5914244" cy="30891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4504C7-9919-FC4C-E67F-1DBFA068552E}"/>
              </a:ext>
            </a:extLst>
          </p:cNvPr>
          <p:cNvSpPr txBox="1"/>
          <p:nvPr/>
        </p:nvSpPr>
        <p:spPr>
          <a:xfrm>
            <a:off x="970057" y="1412776"/>
            <a:ext cx="101559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เป็นระบบที่ใช้ในการตรวจสอบสภาพจราจรบนทางหลวง โดยจะมีการติดตั้งระบบกล้องวงจรปิด </a:t>
            </a:r>
            <a:r>
              <a: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(CCTV</a:t>
            </a:r>
            <a:r>
              <a:rPr lang="th-TH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และติดตั้งเซ็นเซอร์เพื่อตรวจวัดสภาพจราจร </a:t>
            </a:r>
            <a:r>
              <a: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(Traffic Sensors)</a:t>
            </a:r>
            <a:r>
              <a:rPr lang="th-TH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บนสายทาง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721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1066040" y="1958189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F96F15-7678-B9FE-2D08-1D90EBAE845D}"/>
              </a:ext>
            </a:extLst>
          </p:cNvPr>
          <p:cNvSpPr txBox="1"/>
          <p:nvPr/>
        </p:nvSpPr>
        <p:spPr>
          <a:xfrm>
            <a:off x="573741" y="1401351"/>
            <a:ext cx="4367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เซ็นเซอร์จะตรวจวัดข้อมูลด้านการจราจรต่าง ๆ เช่น ปริมาณจราจร ความเร็วเฉลี่ย ความหนาแน่นของการจราจรบนทางหลวง เป็นต้น โดยระบบส่งข้อมูลมาประมวลผล และจัดเก็บที่เครื่องแม่ข่ายที่ส่วนกลาง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dia New" panose="020B0304020202020204" pitchFamily="34" charset="-3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6F4E94-401E-C4C3-09E6-80E019362530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Traffic Surveillance: 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87055A-CC16-35FA-7CAE-FE9331446052}"/>
              </a:ext>
            </a:extLst>
          </p:cNvPr>
          <p:cNvGrpSpPr/>
          <p:nvPr/>
        </p:nvGrpSpPr>
        <p:grpSpPr>
          <a:xfrm>
            <a:off x="5054714" y="1667119"/>
            <a:ext cx="4367316" cy="4932008"/>
            <a:chOff x="5168371" y="1401353"/>
            <a:chExt cx="4367316" cy="4932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7F24051-0D48-0866-F665-824A67797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212" r="620"/>
            <a:stretch/>
          </p:blipFill>
          <p:spPr>
            <a:xfrm>
              <a:off x="5168371" y="1401353"/>
              <a:ext cx="4367316" cy="338650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9B2D97-AD84-F15C-351D-58BCB0998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8371" y="4787860"/>
              <a:ext cx="4367316" cy="154550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4E68356-5126-7EAE-A926-88FB3A5642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8" t="5689"/>
          <a:stretch/>
        </p:blipFill>
        <p:spPr>
          <a:xfrm>
            <a:off x="9696400" y="1527205"/>
            <a:ext cx="2082572" cy="5036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C55EBB-AA46-8D27-5771-370CDEEF0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850"/>
          <a:stretch/>
        </p:blipFill>
        <p:spPr>
          <a:xfrm>
            <a:off x="820164" y="3212620"/>
            <a:ext cx="3874469" cy="338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54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945376" y="1502272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A3AB6-BEB8-33CF-B539-81246A19BC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76" y="1412824"/>
            <a:ext cx="2205414" cy="3240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FD9DE2-A366-84FD-2203-D6C1EEE514BC}"/>
              </a:ext>
            </a:extLst>
          </p:cNvPr>
          <p:cNvSpPr txBox="1"/>
          <p:nvPr/>
        </p:nvSpPr>
        <p:spPr>
          <a:xfrm>
            <a:off x="722019" y="4869160"/>
            <a:ext cx="109515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ระบบประมาณระยะเวลาในการเดินทางบนโครงข่าย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(Travel Time Estimation) 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เป็นระบบที่ใช้ในการตรวจสอบ ประมาณ รวมไปถึงคาดการณ์ระยะเวลาในการเดินทางบนโครงข่ายทางหลวง โดยจะมีการติดตั้ง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Bluetooth/WIFI Detector 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บนสายทาง เพื่อตรวจจับหมายเลข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MAC Address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ของอุปกรณ์อิเล็กทรอนิกส์ที่มีการเปิดสัญญาณ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Bluetooth 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หรือ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WIFI 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ที่วิ่งผ่านจุดติดตั้ง จากนั้นระบบจะทำการจับคู่หมายเลข </a:t>
            </a:r>
            <a:r>
              <a:rPr lang="en-US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MAC Address</a:t>
            </a: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ที่วิ่งผ่านในแต่ละจุดติดตั้ง เพื่อทำการคำนวณ/คาดการณ์ระยะเวลาในการเดินทางในแต่ละช่วงถนน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0CD7A-BED2-B44F-548C-AFE99ABBD510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Travel Time Estimation: TT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BA780C-913F-1226-B44D-640A8288F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37" t="3411" r="14954" b="1173"/>
          <a:stretch/>
        </p:blipFill>
        <p:spPr>
          <a:xfrm>
            <a:off x="3431704" y="1412776"/>
            <a:ext cx="4754880" cy="3240000"/>
          </a:xfrm>
          <a:prstGeom prst="rect">
            <a:avLst/>
          </a:prstGeom>
        </p:spPr>
      </p:pic>
      <p:pic>
        <p:nvPicPr>
          <p:cNvPr id="10" name="Content Placeholder 17">
            <a:extLst>
              <a:ext uri="{FF2B5EF4-FFF2-40B4-BE49-F238E27FC236}">
                <a16:creationId xmlns:a16="http://schemas.microsoft.com/office/drawing/2014/main" id="{EE4D6E1E-3069-CFC9-A44D-1ECD67A576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 r="3844" b="9039"/>
          <a:stretch/>
        </p:blipFill>
        <p:spPr bwMode="auto">
          <a:xfrm>
            <a:off x="8341081" y="1412776"/>
            <a:ext cx="3332480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9104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7"/>
          <p:cNvSpPr txBox="1">
            <a:spLocks/>
          </p:cNvSpPr>
          <p:nvPr/>
        </p:nvSpPr>
        <p:spPr>
          <a:xfrm>
            <a:off x="1066040" y="1958189"/>
            <a:ext cx="2486328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0CD7A-BED2-B44F-548C-AFE99ABBD510}"/>
              </a:ext>
            </a:extLst>
          </p:cNvPr>
          <p:cNvSpPr txBox="1"/>
          <p:nvPr/>
        </p:nvSpPr>
        <p:spPr>
          <a:xfrm>
            <a:off x="521207" y="589621"/>
            <a:ext cx="1102003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Travel Time Estimation using Bluetooth/WIFI Sensors</a:t>
            </a:r>
          </a:p>
        </p:txBody>
      </p:sp>
      <p:pic>
        <p:nvPicPr>
          <p:cNvPr id="4" name="Picture 3" descr="Travel-time-Illustration">
            <a:extLst>
              <a:ext uri="{FF2B5EF4-FFF2-40B4-BE49-F238E27FC236}">
                <a16:creationId xmlns:a16="http://schemas.microsoft.com/office/drawing/2014/main" id="{A76CA0EB-5943-5E2D-4D42-0596618AA3E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93" y="1902309"/>
            <a:ext cx="4059087" cy="362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763314-5AAD-8C34-E423-C33A90EB72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4" r="30253"/>
          <a:stretch/>
        </p:blipFill>
        <p:spPr>
          <a:xfrm>
            <a:off x="6888088" y="1902309"/>
            <a:ext cx="4996822" cy="3641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FF45C-1F7C-9129-75C4-7DE4CD9DC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03" y="1914741"/>
            <a:ext cx="2470513" cy="362946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627063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1061</TotalTime>
  <Words>2002</Words>
  <Application>Microsoft Office PowerPoint</Application>
  <PresentationFormat>Widescreen</PresentationFormat>
  <Paragraphs>146</Paragraphs>
  <Slides>42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Kanit SemiBold</vt:lpstr>
      <vt:lpstr>Kanit Medium</vt:lpstr>
      <vt:lpstr>Wingdings</vt:lpstr>
      <vt:lpstr>Calibri</vt:lpstr>
      <vt:lpstr>Segoe UI</vt:lpstr>
      <vt:lpstr>TH SarabunPSK</vt:lpstr>
      <vt:lpstr>Calibri Light</vt:lpstr>
      <vt:lpstr>Tw Cen MT</vt:lpstr>
      <vt:lpstr>supermarket</vt:lpstr>
      <vt:lpstr>Arial</vt:lpstr>
      <vt:lpstr>Arial Narrow</vt:lpstr>
      <vt:lpstr>Cordia New</vt:lpstr>
      <vt:lpstr>Wingdings 2</vt:lpstr>
      <vt:lpstr>Median</vt:lpstr>
      <vt:lpstr>Office Theme</vt:lpstr>
      <vt:lpstr>ระบบฐานข้อมูล และระบบการขนส่งอัจฉริยะ เพื่อบริหารการจราจร และพัฒนาความปลอดภัย</vt:lpstr>
      <vt:lpstr>PowerPoint Presentation</vt:lpstr>
      <vt:lpstr>ความเป็นมาของ HTOC</vt:lpstr>
      <vt:lpstr>PowerPoint Presentation</vt:lpstr>
      <vt:lpstr>ระบบ ITS ต่าง ๆ ที่ช่วยสนับสนุนการดำเนินงานของ  ศูนย์บริหารจัดการจราจรและอุบัติเหตุ กรมทางหลวง (HTOC)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Application Thailand Highway Traffic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ประโยชน์ที่ได้รับ</vt:lpstr>
      <vt:lpstr>ระบบสารสนเทศของสำนักอำนวยความปลอดภัย</vt:lpstr>
      <vt:lpstr>ระบบสารสนเทศอุบัติเหตุบนทางหลวง (HAIMS)</vt:lpstr>
      <vt:lpstr>ระบบสารสนเทศปริมาณจราจรบนทางหลวง (TIMS)</vt:lpstr>
      <vt:lpstr>ระบบบริหารจัดการความปลอดภัยทางถนน (HSMS)</vt:lpstr>
      <vt:lpstr>ระบบสำรวจข้อมูลปริมาณจราจร ชนิดติดตั้งถาวร</vt:lpstr>
      <vt:lpstr>ระบบสำรวจปริมาณจราจรชนิดติดตั้งถาวร</vt:lpstr>
      <vt:lpstr>เครื่องสำรวจปริมาณจราจรชนิดติดตั้งถาวร</vt:lpstr>
      <vt:lpstr>หลักการทำงานของ Microwave</vt:lpstr>
      <vt:lpstr>หลักการทำงานของ Microwave radar</vt:lpstr>
      <vt:lpstr>PowerPoint Presentation</vt:lpstr>
      <vt:lpstr>PowerPoint Presentation</vt:lpstr>
      <vt:lpstr>PowerPoint Presentation</vt:lpstr>
      <vt:lpstr>PowerPoint Presentation</vt:lpstr>
      <vt:lpstr>ขอขอบคุณ  Thank you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Infrastructure: เทคโนโลยีที่ใช้ในการตรวจวัดสภาพจราจรบนทางหลวง</dc:title>
  <dc:creator>Toshiba</dc:creator>
  <cp:lastModifiedBy>Punyaphat Jotisankasa</cp:lastModifiedBy>
  <cp:revision>196</cp:revision>
  <dcterms:created xsi:type="dcterms:W3CDTF">2012-03-08T15:53:43Z</dcterms:created>
  <dcterms:modified xsi:type="dcterms:W3CDTF">2023-12-14T18:06:33Z</dcterms:modified>
</cp:coreProperties>
</file>